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8" r:id="rId4"/>
    <p:sldMasterId id="2147483758" r:id="rId5"/>
  </p:sldMasterIdLst>
  <p:notesMasterIdLst>
    <p:notesMasterId r:id="rId16"/>
  </p:notesMasterIdLst>
  <p:handoutMasterIdLst>
    <p:handoutMasterId r:id="rId17"/>
  </p:handoutMasterIdLst>
  <p:sldIdLst>
    <p:sldId id="305" r:id="rId6"/>
    <p:sldId id="408" r:id="rId7"/>
    <p:sldId id="409" r:id="rId8"/>
    <p:sldId id="401" r:id="rId9"/>
    <p:sldId id="402" r:id="rId10"/>
    <p:sldId id="403" r:id="rId11"/>
    <p:sldId id="407" r:id="rId12"/>
    <p:sldId id="404" r:id="rId13"/>
    <p:sldId id="405" r:id="rId14"/>
    <p:sldId id="406" r:id="rId15"/>
  </p:sldIdLst>
  <p:sldSz cx="9144000" cy="5149850"/>
  <p:notesSz cx="9144000" cy="5149850"/>
  <p:embeddedFontLst>
    <p:embeddedFont>
      <p:font typeface="Arial Black" panose="020B0A04020102020204" pitchFamily="34" charset="0"/>
      <p:bold r:id="rId18"/>
    </p:embeddedFont>
    <p:embeddedFont>
      <p:font typeface="Calibri" panose="020F0502020204030204" pitchFamily="34" charset="0"/>
      <p:regular r:id="rId19"/>
      <p:bold r:id="rId20"/>
      <p:italic r:id="rId21"/>
      <p:boldItalic r:id="rId22"/>
    </p:embeddedFont>
    <p:embeddedFont>
      <p:font typeface="Georgia" panose="02040502050405020303" pitchFamily="18" charset="0"/>
      <p:regular r:id="rId23"/>
      <p:bold r:id="rId24"/>
      <p:italic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96391582-51B9-6248-A093-C562F372461F}">
          <p14:sldIdLst>
            <p14:sldId id="305"/>
            <p14:sldId id="408"/>
            <p14:sldId id="409"/>
            <p14:sldId id="401"/>
            <p14:sldId id="402"/>
            <p14:sldId id="403"/>
            <p14:sldId id="407"/>
            <p14:sldId id="404"/>
            <p14:sldId id="405"/>
            <p14:sldId id="406"/>
          </p14:sldIdLst>
        </p14:section>
      </p14:sectionLst>
    </p:ext>
    <p:ext uri="{EFAFB233-063F-42B5-8137-9DF3F51BA10A}">
      <p15:sldGuideLst xmlns:p15="http://schemas.microsoft.com/office/powerpoint/2012/main">
        <p15:guide id="1" orient="horz" pos="3062"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1622">
          <p15:clr>
            <a:srgbClr val="A4A3A4"/>
          </p15:clr>
        </p15:guide>
        <p15:guide id="2" pos="28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438C3F-0165-AA7D-B7B8-48ED8593CCF4}" name="Anais Ronchin (FleishmanHillard)" initials="AR(" userId="S::anais.ronchin@fleishmaneurope.com::5b111ee2-e857-481b-8047-70ba2d9cbb5c" providerId="AD"/>
  <p188:author id="{7C4BDDF3-77C1-9C09-65F7-9196C177CE96}" name="Mira Hartmann (FleishmanHillard)" initials="M(" userId="S::mira.hartmann@fleishmaneurope.com::763cffd7-83d9-4c30-acbd-f86b493cf68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ais Ronchin (FleishmanHillard)" initials="AR(" lastIdx="1" clrIdx="0">
    <p:extLst>
      <p:ext uri="{19B8F6BF-5375-455C-9EA6-DF929625EA0E}">
        <p15:presenceInfo xmlns:p15="http://schemas.microsoft.com/office/powerpoint/2012/main" userId="S::anais.ronchin@fleishmaneurope.com::5b111ee2-e857-481b-8047-70ba2d9cbb5c" providerId="AD"/>
      </p:ext>
    </p:extLst>
  </p:cmAuthor>
  <p:cmAuthor id="2" name="Mira Hartmann (FleishmanHillard)" initials="MH(" lastIdx="2" clrIdx="1">
    <p:extLst>
      <p:ext uri="{19B8F6BF-5375-455C-9EA6-DF929625EA0E}">
        <p15:presenceInfo xmlns:p15="http://schemas.microsoft.com/office/powerpoint/2012/main" userId="S::mira.hartmann@fleishmaneurope.com::763cffd7-83d9-4c30-acbd-f86b493cf68e" providerId="AD"/>
      </p:ext>
    </p:extLst>
  </p:cmAuthor>
  <p:cmAuthor id="3" name="Katrin Mair-Lukasser" initials="KML" lastIdx="8" clrIdx="2">
    <p:extLst>
      <p:ext uri="{19B8F6BF-5375-455C-9EA6-DF929625EA0E}">
        <p15:presenceInfo xmlns:p15="http://schemas.microsoft.com/office/powerpoint/2012/main" userId="S::Katrin.Mair-Lukasser@medel.com::817ba0fa-fb18-4797-a0f6-768dff04ca8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47A"/>
    <a:srgbClr val="CADB00"/>
    <a:srgbClr val="007C83"/>
    <a:srgbClr val="00AE82"/>
    <a:srgbClr val="00B5C3"/>
    <a:srgbClr val="B6BF00"/>
    <a:srgbClr val="92D400"/>
    <a:srgbClr val="009AA6"/>
    <a:srgbClr val="D1D4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554167-BABA-194A-F27A-2E16D14AF176}" v="49" dt="2022-02-08T14:02:44.601"/>
    <p1510:client id="{2A9B3633-6F89-ABDD-7C60-012F5126C566}" v="2" dt="2022-02-09T08:04:11.288"/>
    <p1510:client id="{F28A58B8-EB1F-4279-9CAA-0379FAE9E52F}" v="9" dt="2022-01-28T10:57:05.645"/>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800" y="40"/>
      </p:cViewPr>
      <p:guideLst>
        <p:guide orient="horz" pos="3062"/>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1622"/>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font" Target="fonts/font4.fntdata"/><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5" Type="http://schemas.openxmlformats.org/officeDocument/2006/relationships/font" Target="fonts/font8.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3.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7.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6.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font" Target="fonts/font2.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5.fntdata"/><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a Hartmann (FleishmanHillard)" userId="763cffd7-83d9-4c30-acbd-f86b493cf68e" providerId="ADAL" clId="{F28A58B8-EB1F-4279-9CAA-0379FAE9E52F}"/>
    <pc:docChg chg="custSel modSld">
      <pc:chgData name="Mira Hartmann (FleishmanHillard)" userId="763cffd7-83d9-4c30-acbd-f86b493cf68e" providerId="ADAL" clId="{F28A58B8-EB1F-4279-9CAA-0379FAE9E52F}" dt="2022-01-28T10:57:10.727" v="45" actId="1076"/>
      <pc:docMkLst>
        <pc:docMk/>
      </pc:docMkLst>
      <pc:sldChg chg="modSp mod">
        <pc:chgData name="Mira Hartmann (FleishmanHillard)" userId="763cffd7-83d9-4c30-acbd-f86b493cf68e" providerId="ADAL" clId="{F28A58B8-EB1F-4279-9CAA-0379FAE9E52F}" dt="2022-01-28T10:53:42.627" v="3" actId="20577"/>
        <pc:sldMkLst>
          <pc:docMk/>
          <pc:sldMk cId="2953255900" sldId="400"/>
        </pc:sldMkLst>
        <pc:spChg chg="mod">
          <ac:chgData name="Mira Hartmann (FleishmanHillard)" userId="763cffd7-83d9-4c30-acbd-f86b493cf68e" providerId="ADAL" clId="{F28A58B8-EB1F-4279-9CAA-0379FAE9E52F}" dt="2022-01-28T10:53:42.627" v="3" actId="20577"/>
          <ac:spMkLst>
            <pc:docMk/>
            <pc:sldMk cId="2953255900" sldId="400"/>
            <ac:spMk id="31" creationId="{10568EF1-3027-4B95-AC5F-AC6D53C2DB84}"/>
          </ac:spMkLst>
        </pc:spChg>
      </pc:sldChg>
      <pc:sldChg chg="addSp delSp modSp mod">
        <pc:chgData name="Mira Hartmann (FleishmanHillard)" userId="763cffd7-83d9-4c30-acbd-f86b493cf68e" providerId="ADAL" clId="{F28A58B8-EB1F-4279-9CAA-0379FAE9E52F}" dt="2022-01-28T10:55:46.565" v="10" actId="1076"/>
        <pc:sldMkLst>
          <pc:docMk/>
          <pc:sldMk cId="812654330" sldId="402"/>
        </pc:sldMkLst>
        <pc:spChg chg="del">
          <ac:chgData name="Mira Hartmann (FleishmanHillard)" userId="763cffd7-83d9-4c30-acbd-f86b493cf68e" providerId="ADAL" clId="{F28A58B8-EB1F-4279-9CAA-0379FAE9E52F}" dt="2022-01-28T10:53:55.425" v="4" actId="478"/>
          <ac:spMkLst>
            <pc:docMk/>
            <pc:sldMk cId="812654330" sldId="402"/>
            <ac:spMk id="3" creationId="{F3E51F5E-B819-4B83-A34D-84E92D375938}"/>
          </ac:spMkLst>
        </pc:spChg>
        <pc:picChg chg="del">
          <ac:chgData name="Mira Hartmann (FleishmanHillard)" userId="763cffd7-83d9-4c30-acbd-f86b493cf68e" providerId="ADAL" clId="{F28A58B8-EB1F-4279-9CAA-0379FAE9E52F}" dt="2022-01-28T10:54:11.525" v="5" actId="478"/>
          <ac:picMkLst>
            <pc:docMk/>
            <pc:sldMk cId="812654330" sldId="402"/>
            <ac:picMk id="2" creationId="{857DAC5C-5620-4843-9DAC-12ED9E064FEA}"/>
          </ac:picMkLst>
        </pc:picChg>
        <pc:picChg chg="add mod">
          <ac:chgData name="Mira Hartmann (FleishmanHillard)" userId="763cffd7-83d9-4c30-acbd-f86b493cf68e" providerId="ADAL" clId="{F28A58B8-EB1F-4279-9CAA-0379FAE9E52F}" dt="2022-01-28T10:55:46.565" v="10" actId="1076"/>
          <ac:picMkLst>
            <pc:docMk/>
            <pc:sldMk cId="812654330" sldId="402"/>
            <ac:picMk id="6" creationId="{97C8AB15-6CEA-48CD-9317-91252AED82BF}"/>
          </ac:picMkLst>
        </pc:picChg>
      </pc:sldChg>
      <pc:sldChg chg="addSp delSp modSp mod">
        <pc:chgData name="Mira Hartmann (FleishmanHillard)" userId="763cffd7-83d9-4c30-acbd-f86b493cf68e" providerId="ADAL" clId="{F28A58B8-EB1F-4279-9CAA-0379FAE9E52F}" dt="2022-01-28T10:56:04.101" v="17" actId="1076"/>
        <pc:sldMkLst>
          <pc:docMk/>
          <pc:sldMk cId="26700317" sldId="403"/>
        </pc:sldMkLst>
        <pc:spChg chg="del">
          <ac:chgData name="Mira Hartmann (FleishmanHillard)" userId="763cffd7-83d9-4c30-acbd-f86b493cf68e" providerId="ADAL" clId="{F28A58B8-EB1F-4279-9CAA-0379FAE9E52F}" dt="2022-01-28T10:55:50.203" v="11" actId="478"/>
          <ac:spMkLst>
            <pc:docMk/>
            <pc:sldMk cId="26700317" sldId="403"/>
            <ac:spMk id="2" creationId="{D6A97E2D-4B9A-4F3A-AD6F-0AE240722047}"/>
          </ac:spMkLst>
        </pc:spChg>
        <pc:picChg chg="add mod">
          <ac:chgData name="Mira Hartmann (FleishmanHillard)" userId="763cffd7-83d9-4c30-acbd-f86b493cf68e" providerId="ADAL" clId="{F28A58B8-EB1F-4279-9CAA-0379FAE9E52F}" dt="2022-01-28T10:56:04.101" v="17" actId="1076"/>
          <ac:picMkLst>
            <pc:docMk/>
            <pc:sldMk cId="26700317" sldId="403"/>
            <ac:picMk id="4" creationId="{0494FA86-2E16-4DBF-B731-96D49C54FA13}"/>
          </ac:picMkLst>
        </pc:picChg>
        <pc:picChg chg="del mod">
          <ac:chgData name="Mira Hartmann (FleishmanHillard)" userId="763cffd7-83d9-4c30-acbd-f86b493cf68e" providerId="ADAL" clId="{F28A58B8-EB1F-4279-9CAA-0379FAE9E52F}" dt="2022-01-28T10:55:51.897" v="12" actId="478"/>
          <ac:picMkLst>
            <pc:docMk/>
            <pc:sldMk cId="26700317" sldId="403"/>
            <ac:picMk id="1026" creationId="{4B5ADCE5-6EC8-4349-949A-C16D063EBEC9}"/>
          </ac:picMkLst>
        </pc:picChg>
      </pc:sldChg>
      <pc:sldChg chg="addSp delSp modSp mod">
        <pc:chgData name="Mira Hartmann (FleishmanHillard)" userId="763cffd7-83d9-4c30-acbd-f86b493cf68e" providerId="ADAL" clId="{F28A58B8-EB1F-4279-9CAA-0379FAE9E52F}" dt="2022-01-28T10:56:20.623" v="24" actId="1076"/>
        <pc:sldMkLst>
          <pc:docMk/>
          <pc:sldMk cId="1949125974" sldId="404"/>
        </pc:sldMkLst>
        <pc:spChg chg="del">
          <ac:chgData name="Mira Hartmann (FleishmanHillard)" userId="763cffd7-83d9-4c30-acbd-f86b493cf68e" providerId="ADAL" clId="{F28A58B8-EB1F-4279-9CAA-0379FAE9E52F}" dt="2022-01-28T10:56:07.897" v="18" actId="478"/>
          <ac:spMkLst>
            <pc:docMk/>
            <pc:sldMk cId="1949125974" sldId="404"/>
            <ac:spMk id="3" creationId="{EA3184CA-4884-4D12-A766-2596D2BDC4E4}"/>
          </ac:spMkLst>
        </pc:spChg>
        <pc:picChg chg="add mod">
          <ac:chgData name="Mira Hartmann (FleishmanHillard)" userId="763cffd7-83d9-4c30-acbd-f86b493cf68e" providerId="ADAL" clId="{F28A58B8-EB1F-4279-9CAA-0379FAE9E52F}" dt="2022-01-28T10:56:20.623" v="24" actId="1076"/>
          <ac:picMkLst>
            <pc:docMk/>
            <pc:sldMk cId="1949125974" sldId="404"/>
            <ac:picMk id="4" creationId="{D42AADB5-D516-481B-8620-76B0FE1135B4}"/>
          </ac:picMkLst>
        </pc:picChg>
        <pc:picChg chg="del">
          <ac:chgData name="Mira Hartmann (FleishmanHillard)" userId="763cffd7-83d9-4c30-acbd-f86b493cf68e" providerId="ADAL" clId="{F28A58B8-EB1F-4279-9CAA-0379FAE9E52F}" dt="2022-01-28T10:56:08.840" v="19" actId="478"/>
          <ac:picMkLst>
            <pc:docMk/>
            <pc:sldMk cId="1949125974" sldId="404"/>
            <ac:picMk id="7" creationId="{36850BF3-DAA2-4EFA-8F34-2C0E125EE6E5}"/>
          </ac:picMkLst>
        </pc:picChg>
      </pc:sldChg>
      <pc:sldChg chg="addSp delSp modSp mod">
        <pc:chgData name="Mira Hartmann (FleishmanHillard)" userId="763cffd7-83d9-4c30-acbd-f86b493cf68e" providerId="ADAL" clId="{F28A58B8-EB1F-4279-9CAA-0379FAE9E52F}" dt="2022-01-28T10:56:37.777" v="31" actId="1076"/>
        <pc:sldMkLst>
          <pc:docMk/>
          <pc:sldMk cId="827801580" sldId="405"/>
        </pc:sldMkLst>
        <pc:spChg chg="del">
          <ac:chgData name="Mira Hartmann (FleishmanHillard)" userId="763cffd7-83d9-4c30-acbd-f86b493cf68e" providerId="ADAL" clId="{F28A58B8-EB1F-4279-9CAA-0379FAE9E52F}" dt="2022-01-28T10:56:24.078" v="25" actId="478"/>
          <ac:spMkLst>
            <pc:docMk/>
            <pc:sldMk cId="827801580" sldId="405"/>
            <ac:spMk id="2" creationId="{5F216B4F-5D0A-49F2-A630-4B5D7B98AB28}"/>
          </ac:spMkLst>
        </pc:spChg>
        <pc:picChg chg="del">
          <ac:chgData name="Mira Hartmann (FleishmanHillard)" userId="763cffd7-83d9-4c30-acbd-f86b493cf68e" providerId="ADAL" clId="{F28A58B8-EB1F-4279-9CAA-0379FAE9E52F}" dt="2022-01-28T10:56:24.979" v="26" actId="478"/>
          <ac:picMkLst>
            <pc:docMk/>
            <pc:sldMk cId="827801580" sldId="405"/>
            <ac:picMk id="3" creationId="{6EAB5141-73CA-4BD5-8AE4-7970B96FD2E9}"/>
          </ac:picMkLst>
        </pc:picChg>
        <pc:picChg chg="add mod">
          <ac:chgData name="Mira Hartmann (FleishmanHillard)" userId="763cffd7-83d9-4c30-acbd-f86b493cf68e" providerId="ADAL" clId="{F28A58B8-EB1F-4279-9CAA-0379FAE9E52F}" dt="2022-01-28T10:56:37.777" v="31" actId="1076"/>
          <ac:picMkLst>
            <pc:docMk/>
            <pc:sldMk cId="827801580" sldId="405"/>
            <ac:picMk id="6" creationId="{C772FADE-285A-486E-B3B6-E8FCE6EFDE9A}"/>
          </ac:picMkLst>
        </pc:picChg>
      </pc:sldChg>
      <pc:sldChg chg="addSp delSp modSp mod">
        <pc:chgData name="Mira Hartmann (FleishmanHillard)" userId="763cffd7-83d9-4c30-acbd-f86b493cf68e" providerId="ADAL" clId="{F28A58B8-EB1F-4279-9CAA-0379FAE9E52F}" dt="2022-01-28T10:56:55.788" v="38" actId="1076"/>
        <pc:sldMkLst>
          <pc:docMk/>
          <pc:sldMk cId="101314823" sldId="406"/>
        </pc:sldMkLst>
        <pc:spChg chg="del">
          <ac:chgData name="Mira Hartmann (FleishmanHillard)" userId="763cffd7-83d9-4c30-acbd-f86b493cf68e" providerId="ADAL" clId="{F28A58B8-EB1F-4279-9CAA-0379FAE9E52F}" dt="2022-01-28T10:56:42.005" v="33" actId="478"/>
          <ac:spMkLst>
            <pc:docMk/>
            <pc:sldMk cId="101314823" sldId="406"/>
            <ac:spMk id="2" creationId="{BA443DB7-50A6-4E40-AC0B-D16BE30C28AF}"/>
          </ac:spMkLst>
        </pc:spChg>
        <pc:picChg chg="del">
          <ac:chgData name="Mira Hartmann (FleishmanHillard)" userId="763cffd7-83d9-4c30-acbd-f86b493cf68e" providerId="ADAL" clId="{F28A58B8-EB1F-4279-9CAA-0379FAE9E52F}" dt="2022-01-28T10:56:39.873" v="32" actId="478"/>
          <ac:picMkLst>
            <pc:docMk/>
            <pc:sldMk cId="101314823" sldId="406"/>
            <ac:picMk id="3" creationId="{7A00AF76-022D-4662-81EE-F29A648F28A0}"/>
          </ac:picMkLst>
        </pc:picChg>
        <pc:picChg chg="add mod">
          <ac:chgData name="Mira Hartmann (FleishmanHillard)" userId="763cffd7-83d9-4c30-acbd-f86b493cf68e" providerId="ADAL" clId="{F28A58B8-EB1F-4279-9CAA-0379FAE9E52F}" dt="2022-01-28T10:56:55.788" v="38" actId="1076"/>
          <ac:picMkLst>
            <pc:docMk/>
            <pc:sldMk cId="101314823" sldId="406"/>
            <ac:picMk id="6" creationId="{1368FFB9-C0D7-4634-B338-41FEEA459E82}"/>
          </ac:picMkLst>
        </pc:picChg>
      </pc:sldChg>
      <pc:sldChg chg="addSp delSp modSp mod">
        <pc:chgData name="Mira Hartmann (FleishmanHillard)" userId="763cffd7-83d9-4c30-acbd-f86b493cf68e" providerId="ADAL" clId="{F28A58B8-EB1F-4279-9CAA-0379FAE9E52F}" dt="2022-01-28T10:57:10.727" v="45" actId="1076"/>
        <pc:sldMkLst>
          <pc:docMk/>
          <pc:sldMk cId="3337011453" sldId="407"/>
        </pc:sldMkLst>
        <pc:spChg chg="del">
          <ac:chgData name="Mira Hartmann (FleishmanHillard)" userId="763cffd7-83d9-4c30-acbd-f86b493cf68e" providerId="ADAL" clId="{F28A58B8-EB1F-4279-9CAA-0379FAE9E52F}" dt="2022-01-28T10:56:58.547" v="39" actId="478"/>
          <ac:spMkLst>
            <pc:docMk/>
            <pc:sldMk cId="3337011453" sldId="407"/>
            <ac:spMk id="3" creationId="{45225B06-F5AD-4F43-AE3D-AEBB7F31EA07}"/>
          </ac:spMkLst>
        </pc:spChg>
        <pc:picChg chg="del">
          <ac:chgData name="Mira Hartmann (FleishmanHillard)" userId="763cffd7-83d9-4c30-acbd-f86b493cf68e" providerId="ADAL" clId="{F28A58B8-EB1F-4279-9CAA-0379FAE9E52F}" dt="2022-01-28T10:56:59.428" v="40" actId="478"/>
          <ac:picMkLst>
            <pc:docMk/>
            <pc:sldMk cId="3337011453" sldId="407"/>
            <ac:picMk id="2" creationId="{40033CD5-D7D9-4BE2-AF43-8A7B3D42A4DE}"/>
          </ac:picMkLst>
        </pc:picChg>
        <pc:picChg chg="add mod">
          <ac:chgData name="Mira Hartmann (FleishmanHillard)" userId="763cffd7-83d9-4c30-acbd-f86b493cf68e" providerId="ADAL" clId="{F28A58B8-EB1F-4279-9CAA-0379FAE9E52F}" dt="2022-01-28T10:57:10.727" v="45" actId="1076"/>
          <ac:picMkLst>
            <pc:docMk/>
            <pc:sldMk cId="3337011453" sldId="407"/>
            <ac:picMk id="6" creationId="{53936C92-A39D-4E2B-911B-CD5B877C90F0}"/>
          </ac:picMkLst>
        </pc:picChg>
      </pc:sldChg>
    </pc:docChg>
  </pc:docChgLst>
  <pc:docChgLst>
    <pc:chgData name="Mira Hartmann (FleishmanHillard)" userId="S::mira.hartmann@fleishmaneurope.com::763cffd7-83d9-4c30-acbd-f86b493cf68e" providerId="AD" clId="Web-{2A9B3633-6F89-ABDD-7C60-012F5126C566}"/>
    <pc:docChg chg="modSld">
      <pc:chgData name="Mira Hartmann (FleishmanHillard)" userId="S::mira.hartmann@fleishmaneurope.com::763cffd7-83d9-4c30-acbd-f86b493cf68e" providerId="AD" clId="Web-{2A9B3633-6F89-ABDD-7C60-012F5126C566}" dt="2022-02-09T08:04:11.288" v="1"/>
      <pc:docMkLst>
        <pc:docMk/>
      </pc:docMkLst>
      <pc:sldChg chg="mod modShow">
        <pc:chgData name="Mira Hartmann (FleishmanHillard)" userId="S::mira.hartmann@fleishmaneurope.com::763cffd7-83d9-4c30-acbd-f86b493cf68e" providerId="AD" clId="Web-{2A9B3633-6F89-ABDD-7C60-012F5126C566}" dt="2022-02-09T08:04:03.194" v="0"/>
        <pc:sldMkLst>
          <pc:docMk/>
          <pc:sldMk cId="2556515143" sldId="305"/>
        </pc:sldMkLst>
      </pc:sldChg>
      <pc:sldChg chg="mod modShow">
        <pc:chgData name="Mira Hartmann (FleishmanHillard)" userId="S::mira.hartmann@fleishmaneurope.com::763cffd7-83d9-4c30-acbd-f86b493cf68e" providerId="AD" clId="Web-{2A9B3633-6F89-ABDD-7C60-012F5126C566}" dt="2022-02-09T08:04:11.288" v="1"/>
        <pc:sldMkLst>
          <pc:docMk/>
          <pc:sldMk cId="1610413894" sldId="401"/>
        </pc:sldMkLst>
      </pc:sldChg>
    </pc:docChg>
  </pc:docChgLst>
  <pc:docChgLst>
    <pc:chgData name="Mira Hartmann (FleishmanHillard)" userId="S::mira.hartmann@fleishmaneurope.com::763cffd7-83d9-4c30-acbd-f86b493cf68e" providerId="AD" clId="Web-{27554167-BABA-194A-F27A-2E16D14AF176}"/>
    <pc:docChg chg="addSld delSld modSld sldOrd modSection">
      <pc:chgData name="Mira Hartmann (FleishmanHillard)" userId="S::mira.hartmann@fleishmaneurope.com::763cffd7-83d9-4c30-acbd-f86b493cf68e" providerId="AD" clId="Web-{27554167-BABA-194A-F27A-2E16D14AF176}" dt="2022-02-08T14:02:44.601" v="28" actId="20577"/>
      <pc:docMkLst>
        <pc:docMk/>
      </pc:docMkLst>
      <pc:sldChg chg="del">
        <pc:chgData name="Mira Hartmann (FleishmanHillard)" userId="S::mira.hartmann@fleishmaneurope.com::763cffd7-83d9-4c30-acbd-f86b493cf68e" providerId="AD" clId="Web-{27554167-BABA-194A-F27A-2E16D14AF176}" dt="2022-02-08T14:00:43.878" v="1"/>
        <pc:sldMkLst>
          <pc:docMk/>
          <pc:sldMk cId="2953255900" sldId="400"/>
        </pc:sldMkLst>
      </pc:sldChg>
      <pc:sldChg chg="modSp">
        <pc:chgData name="Mira Hartmann (FleishmanHillard)" userId="S::mira.hartmann@fleishmaneurope.com::763cffd7-83d9-4c30-acbd-f86b493cf68e" providerId="AD" clId="Web-{27554167-BABA-194A-F27A-2E16D14AF176}" dt="2022-02-08T14:02:30.585" v="25" actId="20577"/>
        <pc:sldMkLst>
          <pc:docMk/>
          <pc:sldMk cId="1949125974" sldId="404"/>
        </pc:sldMkLst>
        <pc:spChg chg="mod">
          <ac:chgData name="Mira Hartmann (FleishmanHillard)" userId="S::mira.hartmann@fleishmaneurope.com::763cffd7-83d9-4c30-acbd-f86b493cf68e" providerId="AD" clId="Web-{27554167-BABA-194A-F27A-2E16D14AF176}" dt="2022-02-08T14:02:30.585" v="25" actId="20577"/>
          <ac:spMkLst>
            <pc:docMk/>
            <pc:sldMk cId="1949125974" sldId="404"/>
            <ac:spMk id="21" creationId="{9D6C97C0-592A-459C-AC30-E87716549E25}"/>
          </ac:spMkLst>
        </pc:spChg>
      </pc:sldChg>
      <pc:sldChg chg="modSp">
        <pc:chgData name="Mira Hartmann (FleishmanHillard)" userId="S::mira.hartmann@fleishmaneurope.com::763cffd7-83d9-4c30-acbd-f86b493cf68e" providerId="AD" clId="Web-{27554167-BABA-194A-F27A-2E16D14AF176}" dt="2022-02-08T14:02:33.179" v="26" actId="20577"/>
        <pc:sldMkLst>
          <pc:docMk/>
          <pc:sldMk cId="827801580" sldId="405"/>
        </pc:sldMkLst>
        <pc:spChg chg="mod">
          <ac:chgData name="Mira Hartmann (FleishmanHillard)" userId="S::mira.hartmann@fleishmaneurope.com::763cffd7-83d9-4c30-acbd-f86b493cf68e" providerId="AD" clId="Web-{27554167-BABA-194A-F27A-2E16D14AF176}" dt="2022-02-08T14:02:33.179" v="26" actId="20577"/>
          <ac:spMkLst>
            <pc:docMk/>
            <pc:sldMk cId="827801580" sldId="405"/>
            <ac:spMk id="21" creationId="{9D6C97C0-592A-459C-AC30-E87716549E25}"/>
          </ac:spMkLst>
        </pc:spChg>
      </pc:sldChg>
      <pc:sldChg chg="modSp">
        <pc:chgData name="Mira Hartmann (FleishmanHillard)" userId="S::mira.hartmann@fleishmaneurope.com::763cffd7-83d9-4c30-acbd-f86b493cf68e" providerId="AD" clId="Web-{27554167-BABA-194A-F27A-2E16D14AF176}" dt="2022-02-08T14:02:44.601" v="28" actId="20577"/>
        <pc:sldMkLst>
          <pc:docMk/>
          <pc:sldMk cId="101314823" sldId="406"/>
        </pc:sldMkLst>
        <pc:spChg chg="mod">
          <ac:chgData name="Mira Hartmann (FleishmanHillard)" userId="S::mira.hartmann@fleishmaneurope.com::763cffd7-83d9-4c30-acbd-f86b493cf68e" providerId="AD" clId="Web-{27554167-BABA-194A-F27A-2E16D14AF176}" dt="2022-02-08T14:02:44.601" v="28" actId="20577"/>
          <ac:spMkLst>
            <pc:docMk/>
            <pc:sldMk cId="101314823" sldId="406"/>
            <ac:spMk id="21" creationId="{9D6C97C0-592A-459C-AC30-E87716549E25}"/>
          </ac:spMkLst>
        </pc:spChg>
      </pc:sldChg>
      <pc:sldChg chg="modSp ord">
        <pc:chgData name="Mira Hartmann (FleishmanHillard)" userId="S::mira.hartmann@fleishmaneurope.com::763cffd7-83d9-4c30-acbd-f86b493cf68e" providerId="AD" clId="Web-{27554167-BABA-194A-F27A-2E16D14AF176}" dt="2022-02-08T14:02:12.756" v="23" actId="20577"/>
        <pc:sldMkLst>
          <pc:docMk/>
          <pc:sldMk cId="3337011453" sldId="407"/>
        </pc:sldMkLst>
        <pc:spChg chg="mod">
          <ac:chgData name="Mira Hartmann (FleishmanHillard)" userId="S::mira.hartmann@fleishmaneurope.com::763cffd7-83d9-4c30-acbd-f86b493cf68e" providerId="AD" clId="Web-{27554167-BABA-194A-F27A-2E16D14AF176}" dt="2022-02-08T14:02:12.756" v="23" actId="20577"/>
          <ac:spMkLst>
            <pc:docMk/>
            <pc:sldMk cId="3337011453" sldId="407"/>
            <ac:spMk id="5" creationId="{95078F99-121E-4D4B-BB0B-87A489A7D64A}"/>
          </ac:spMkLst>
        </pc:spChg>
        <pc:spChg chg="mod">
          <ac:chgData name="Mira Hartmann (FleishmanHillard)" userId="S::mira.hartmann@fleishmaneurope.com::763cffd7-83d9-4c30-acbd-f86b493cf68e" providerId="AD" clId="Web-{27554167-BABA-194A-F27A-2E16D14AF176}" dt="2022-02-08T14:01:49.380" v="5" actId="20577"/>
          <ac:spMkLst>
            <pc:docMk/>
            <pc:sldMk cId="3337011453" sldId="407"/>
            <ac:spMk id="21" creationId="{9D6C97C0-592A-459C-AC30-E87716549E25}"/>
          </ac:spMkLst>
        </pc:spChg>
      </pc:sldChg>
      <pc:sldChg chg="add">
        <pc:chgData name="Mira Hartmann (FleishmanHillard)" userId="S::mira.hartmann@fleishmaneurope.com::763cffd7-83d9-4c30-acbd-f86b493cf68e" providerId="AD" clId="Web-{27554167-BABA-194A-F27A-2E16D14AF176}" dt="2022-02-08T14:00:37.659" v="0"/>
        <pc:sldMkLst>
          <pc:docMk/>
          <pc:sldMk cId="2214986209" sldId="408"/>
        </pc:sldMkLst>
      </pc:sldChg>
      <pc:sldChg chg="add">
        <pc:chgData name="Mira Hartmann (FleishmanHillard)" userId="S::mira.hartmann@fleishmaneurope.com::763cffd7-83d9-4c30-acbd-f86b493cf68e" providerId="AD" clId="Web-{27554167-BABA-194A-F27A-2E16D14AF176}" dt="2022-02-08T14:01:01.535" v="2"/>
        <pc:sldMkLst>
          <pc:docMk/>
          <pc:sldMk cId="145287840" sldId="40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80013" y="0"/>
            <a:ext cx="3962400" cy="257175"/>
          </a:xfrm>
          <a:prstGeom prst="rect">
            <a:avLst/>
          </a:prstGeom>
        </p:spPr>
        <p:txBody>
          <a:bodyPr vert="horz" lIns="91440" tIns="45720" rIns="91440" bIns="45720" rtlCol="0"/>
          <a:lstStyle>
            <a:lvl1pPr algn="r">
              <a:defRPr sz="1200"/>
            </a:lvl1pPr>
          </a:lstStyle>
          <a:p>
            <a:fld id="{FF1FD4FB-C24E-4C5B-A4BB-9BB5FA3CB401}" type="datetimeFigureOut">
              <a:rPr lang="en-US" smtClean="0"/>
              <a:t>2/9/2022</a:t>
            </a:fld>
            <a:endParaRPr lang="en-US"/>
          </a:p>
        </p:txBody>
      </p:sp>
      <p:sp>
        <p:nvSpPr>
          <p:cNvPr id="4" name="Footer Placeholder 3"/>
          <p:cNvSpPr>
            <a:spLocks noGrp="1"/>
          </p:cNvSpPr>
          <p:nvPr>
            <p:ph type="ftr" sz="quarter" idx="2"/>
          </p:nvPr>
        </p:nvSpPr>
        <p:spPr>
          <a:xfrm>
            <a:off x="0" y="4891088"/>
            <a:ext cx="3962400" cy="2571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80013" y="4891088"/>
            <a:ext cx="3962400" cy="257175"/>
          </a:xfrm>
          <a:prstGeom prst="rect">
            <a:avLst/>
          </a:prstGeom>
        </p:spPr>
        <p:txBody>
          <a:bodyPr vert="horz" lIns="91440" tIns="45720" rIns="91440" bIns="45720" rtlCol="0" anchor="b"/>
          <a:lstStyle>
            <a:lvl1pPr algn="r">
              <a:defRPr sz="1200"/>
            </a:lvl1pPr>
          </a:lstStyle>
          <a:p>
            <a:fld id="{09080FD0-F72D-4DF3-9F72-E1D6B3861C53}" type="slidenum">
              <a:rPr lang="en-US" smtClean="0"/>
              <a:t>‹#›</a:t>
            </a:fld>
            <a:endParaRPr lang="en-US"/>
          </a:p>
        </p:txBody>
      </p:sp>
    </p:spTree>
    <p:extLst>
      <p:ext uri="{BB962C8B-B14F-4D97-AF65-F5344CB8AC3E}">
        <p14:creationId xmlns:p14="http://schemas.microsoft.com/office/powerpoint/2010/main" val="203142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876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258763"/>
          </a:xfrm>
          <a:prstGeom prst="rect">
            <a:avLst/>
          </a:prstGeom>
        </p:spPr>
        <p:txBody>
          <a:bodyPr vert="horz" lIns="91440" tIns="45720" rIns="91440" bIns="45720" rtlCol="0"/>
          <a:lstStyle>
            <a:lvl1pPr algn="r">
              <a:defRPr sz="1200"/>
            </a:lvl1pPr>
          </a:lstStyle>
          <a:p>
            <a:fld id="{D613C538-4C07-4C43-9F39-B484B39409D4}" type="datetimeFigureOut">
              <a:rPr lang="en-GB" smtClean="0"/>
              <a:t>09/02/2022</a:t>
            </a:fld>
            <a:endParaRPr lang="en-GB"/>
          </a:p>
        </p:txBody>
      </p:sp>
      <p:sp>
        <p:nvSpPr>
          <p:cNvPr id="4" name="Slide Image Placeholder 3"/>
          <p:cNvSpPr>
            <a:spLocks noGrp="1" noRot="1" noChangeAspect="1"/>
          </p:cNvSpPr>
          <p:nvPr>
            <p:ph type="sldImg" idx="2"/>
          </p:nvPr>
        </p:nvSpPr>
        <p:spPr>
          <a:xfrm>
            <a:off x="3030538" y="644525"/>
            <a:ext cx="3082925" cy="17367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2478088"/>
            <a:ext cx="7315200" cy="20288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4891088"/>
            <a:ext cx="3962400" cy="25876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4891088"/>
            <a:ext cx="3962400" cy="258762"/>
          </a:xfrm>
          <a:prstGeom prst="rect">
            <a:avLst/>
          </a:prstGeom>
        </p:spPr>
        <p:txBody>
          <a:bodyPr vert="horz" lIns="91440" tIns="45720" rIns="91440" bIns="45720" rtlCol="0" anchor="b"/>
          <a:lstStyle>
            <a:lvl1pPr algn="r">
              <a:defRPr sz="1200"/>
            </a:lvl1pPr>
          </a:lstStyle>
          <a:p>
            <a:fld id="{D8E09562-2F62-B64E-9969-84084D9F7311}" type="slidenum">
              <a:rPr lang="en-GB" smtClean="0"/>
              <a:t>‹#›</a:t>
            </a:fld>
            <a:endParaRPr lang="en-GB"/>
          </a:p>
        </p:txBody>
      </p:sp>
    </p:spTree>
    <p:extLst>
      <p:ext uri="{BB962C8B-B14F-4D97-AF65-F5344CB8AC3E}">
        <p14:creationId xmlns:p14="http://schemas.microsoft.com/office/powerpoint/2010/main" val="3848290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A: Title">
    <p:bg>
      <p:bgPr>
        <a:solidFill>
          <a:schemeClr val="bg1"/>
        </a:solidFill>
        <a:effectLst/>
      </p:bgPr>
    </p:bg>
    <p:spTree>
      <p:nvGrpSpPr>
        <p:cNvPr id="1" name=""/>
        <p:cNvGrpSpPr/>
        <p:nvPr/>
      </p:nvGrpSpPr>
      <p:grpSpPr>
        <a:xfrm>
          <a:off x="0" y="0"/>
          <a:ext cx="0" cy="0"/>
          <a:chOff x="0" y="0"/>
          <a:chExt cx="0" cy="0"/>
        </a:xfrm>
      </p:grpSpPr>
      <p:sp>
        <p:nvSpPr>
          <p:cNvPr id="11" name="Picture Placeholder 3">
            <a:extLst>
              <a:ext uri="{FF2B5EF4-FFF2-40B4-BE49-F238E27FC236}">
                <a16:creationId xmlns:a16="http://schemas.microsoft.com/office/drawing/2014/main" id="{F0E68906-42DC-8145-9805-554D44878572}"/>
              </a:ext>
            </a:extLst>
          </p:cNvPr>
          <p:cNvSpPr>
            <a:spLocks noGrp="1"/>
          </p:cNvSpPr>
          <p:nvPr>
            <p:ph type="pic" sz="quarter" idx="11"/>
          </p:nvPr>
        </p:nvSpPr>
        <p:spPr>
          <a:xfrm>
            <a:off x="0" y="-1"/>
            <a:ext cx="9144000" cy="5205695"/>
          </a:xfrm>
        </p:spPr>
        <p:txBody>
          <a:bodyPr>
            <a:normAutofit/>
          </a:bodyPr>
          <a:lstStyle>
            <a:lvl1pPr marL="0" indent="0">
              <a:buNone/>
              <a:defRPr/>
            </a:lvl1pPr>
          </a:lstStyle>
          <a:p>
            <a:r>
              <a:rPr lang="en-US"/>
              <a:t>Click icon to add picture</a:t>
            </a:r>
            <a:endParaRPr lang="en-GB"/>
          </a:p>
        </p:txBody>
      </p:sp>
      <p:sp>
        <p:nvSpPr>
          <p:cNvPr id="20" name="Text Placeholder 5">
            <a:extLst>
              <a:ext uri="{FF2B5EF4-FFF2-40B4-BE49-F238E27FC236}">
                <a16:creationId xmlns:a16="http://schemas.microsoft.com/office/drawing/2014/main" id="{8698FCE5-4C35-0544-AC46-F51ADB3917A2}"/>
              </a:ext>
            </a:extLst>
          </p:cNvPr>
          <p:cNvSpPr>
            <a:spLocks noGrp="1"/>
          </p:cNvSpPr>
          <p:nvPr>
            <p:ph type="body" sz="quarter" idx="14"/>
          </p:nvPr>
        </p:nvSpPr>
        <p:spPr>
          <a:xfrm>
            <a:off x="0" y="2919696"/>
            <a:ext cx="9144000" cy="1134000"/>
          </a:xfrm>
          <a:solidFill>
            <a:schemeClr val="accent3"/>
          </a:solidFill>
        </p:spPr>
        <p:txBody>
          <a:bodyPr wrap="none" lIns="216000" tIns="180000" rIns="0">
            <a:noAutofit/>
          </a:bodyPr>
          <a:lstStyle>
            <a:lvl1pPr marL="0" indent="0" algn="ctr">
              <a:buNone/>
              <a:defRPr sz="3300">
                <a:solidFill>
                  <a:schemeClr val="accent3"/>
                </a:solidFill>
              </a:defRPr>
            </a:lvl1pPr>
          </a:lstStyle>
          <a:p>
            <a:pPr lvl="0"/>
            <a:r>
              <a:rPr lang="en-US"/>
              <a:t>Click to edit Master text styles</a:t>
            </a:r>
          </a:p>
        </p:txBody>
      </p:sp>
      <p:sp>
        <p:nvSpPr>
          <p:cNvPr id="18" name="Text Placeholder 5">
            <a:extLst>
              <a:ext uri="{FF2B5EF4-FFF2-40B4-BE49-F238E27FC236}">
                <a16:creationId xmlns:a16="http://schemas.microsoft.com/office/drawing/2014/main" id="{4B2B7B11-33AD-C74A-9F11-6101EB9EED75}"/>
              </a:ext>
            </a:extLst>
          </p:cNvPr>
          <p:cNvSpPr>
            <a:spLocks noGrp="1"/>
          </p:cNvSpPr>
          <p:nvPr>
            <p:ph type="body" sz="quarter" idx="13" hasCustomPrompt="1"/>
          </p:nvPr>
        </p:nvSpPr>
        <p:spPr>
          <a:xfrm>
            <a:off x="-3586" y="4053695"/>
            <a:ext cx="9147586" cy="1152000"/>
          </a:xfrm>
          <a:solidFill>
            <a:schemeClr val="tx1">
              <a:alpha val="80000"/>
            </a:schemeClr>
          </a:solidFill>
        </p:spPr>
        <p:txBody>
          <a:bodyPr wrap="none" lIns="468000" tIns="432000" rIns="0">
            <a:noAutofit/>
          </a:bodyPr>
          <a:lstStyle>
            <a:lvl1pPr marL="0" indent="0">
              <a:buNone/>
              <a:defRPr sz="1700">
                <a:solidFill>
                  <a:schemeClr val="bg2"/>
                </a:solidFill>
              </a:defRPr>
            </a:lvl1pPr>
          </a:lstStyle>
          <a:p>
            <a:pPr lvl="0"/>
            <a:r>
              <a:rPr lang="en-GB"/>
              <a:t>First Name Last Name – Name of the Event</a:t>
            </a:r>
          </a:p>
        </p:txBody>
      </p:sp>
      <p:sp>
        <p:nvSpPr>
          <p:cNvPr id="22" name="Text Placeholder 5">
            <a:extLst>
              <a:ext uri="{FF2B5EF4-FFF2-40B4-BE49-F238E27FC236}">
                <a16:creationId xmlns:a16="http://schemas.microsoft.com/office/drawing/2014/main" id="{F3947D45-8D24-DA46-80F2-AA76A8F951BF}"/>
              </a:ext>
            </a:extLst>
          </p:cNvPr>
          <p:cNvSpPr>
            <a:spLocks noGrp="1"/>
          </p:cNvSpPr>
          <p:nvPr>
            <p:ph type="body" sz="quarter" idx="12" hasCustomPrompt="1"/>
          </p:nvPr>
        </p:nvSpPr>
        <p:spPr>
          <a:xfrm>
            <a:off x="241203" y="2919696"/>
            <a:ext cx="8661600" cy="1134000"/>
          </a:xfrm>
          <a:solidFill>
            <a:schemeClr val="accent1"/>
          </a:solidFill>
        </p:spPr>
        <p:txBody>
          <a:bodyPr wrap="none" lIns="216000" tIns="144000" rIns="0">
            <a:noAutofit/>
          </a:bodyPr>
          <a:lstStyle>
            <a:lvl1pPr marL="0" indent="0">
              <a:buNone/>
              <a:defRPr sz="3300">
                <a:solidFill>
                  <a:schemeClr val="bg1"/>
                </a:solidFill>
              </a:defRPr>
            </a:lvl1pPr>
          </a:lstStyle>
          <a:p>
            <a:pPr lvl="0"/>
            <a:r>
              <a:rPr lang="en-GB"/>
              <a:t>Headline</a:t>
            </a:r>
          </a:p>
        </p:txBody>
      </p:sp>
      <p:sp>
        <p:nvSpPr>
          <p:cNvPr id="26" name="Untertitel 2">
            <a:extLst>
              <a:ext uri="{FF2B5EF4-FFF2-40B4-BE49-F238E27FC236}">
                <a16:creationId xmlns:a16="http://schemas.microsoft.com/office/drawing/2014/main" id="{E952A2BD-EBFD-BB46-BE5C-291780D4122E}"/>
              </a:ext>
            </a:extLst>
          </p:cNvPr>
          <p:cNvSpPr>
            <a:spLocks noGrp="1"/>
          </p:cNvSpPr>
          <p:nvPr>
            <p:ph type="subTitle" idx="1" hasCustomPrompt="1"/>
          </p:nvPr>
        </p:nvSpPr>
        <p:spPr>
          <a:xfrm>
            <a:off x="460438" y="3565052"/>
            <a:ext cx="8357138" cy="312818"/>
          </a:xfr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8" name="Vertical Text Placeholder 7">
            <a:extLst>
              <a:ext uri="{FF2B5EF4-FFF2-40B4-BE49-F238E27FC236}">
                <a16:creationId xmlns:a16="http://schemas.microsoft.com/office/drawing/2014/main" id="{1CB0CC85-3C4E-BB41-B9E0-43CFD3D2D633}"/>
              </a:ext>
            </a:extLst>
          </p:cNvPr>
          <p:cNvSpPr>
            <a:spLocks noGrp="1"/>
          </p:cNvSpPr>
          <p:nvPr>
            <p:ph type="body" orient="vert" sz="quarter" idx="15" hasCustomPrompt="1"/>
          </p:nvPr>
        </p:nvSpPr>
        <p:spPr>
          <a:xfrm rot="10800000">
            <a:off x="119115" y="4159248"/>
            <a:ext cx="67800" cy="512763"/>
          </a:xfr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a:t>XXXXX r1.0</a:t>
            </a:r>
            <a:endParaRPr lang="en-GB"/>
          </a:p>
        </p:txBody>
      </p:sp>
      <p:sp>
        <p:nvSpPr>
          <p:cNvPr id="9" name="Picture Placeholder 2">
            <a:extLst>
              <a:ext uri="{FF2B5EF4-FFF2-40B4-BE49-F238E27FC236}">
                <a16:creationId xmlns:a16="http://schemas.microsoft.com/office/drawing/2014/main" id="{173850F1-2AC9-564C-8C91-2251B48C9CF3}"/>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4457356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bg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a:t>#. Topic</a:t>
            </a:r>
          </a:p>
        </p:txBody>
      </p:sp>
      <p:sp>
        <p:nvSpPr>
          <p:cNvPr id="11" name="Picture Placeholder 2">
            <a:extLst>
              <a:ext uri="{FF2B5EF4-FFF2-40B4-BE49-F238E27FC236}">
                <a16:creationId xmlns:a16="http://schemas.microsoft.com/office/drawing/2014/main" id="{72617A67-3659-AF4A-8878-69221007FD0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3667005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bg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4" name="Picture Placeholder 2">
            <a:extLst>
              <a:ext uri="{FF2B5EF4-FFF2-40B4-BE49-F238E27FC236}">
                <a16:creationId xmlns:a16="http://schemas.microsoft.com/office/drawing/2014/main" id="{08500254-963D-C741-B0A7-ACE519BBD46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686515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bg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lvl1pPr>
          </a:lstStyle>
          <a:p>
            <a:pPr lvl="0"/>
            <a:r>
              <a:rPr lang="en-US"/>
              <a:t>Content</a:t>
            </a:r>
            <a:endParaRPr lang="de-AT"/>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lvl1pPr>
          </a:lstStyle>
          <a:p>
            <a:pPr lvl="0"/>
            <a:r>
              <a:rPr lang="en-US"/>
              <a:t>Content</a:t>
            </a:r>
            <a:endParaRPr lang="de-AT"/>
          </a:p>
        </p:txBody>
      </p:sp>
      <p:sp>
        <p:nvSpPr>
          <p:cNvPr id="13" name="Picture Placeholder 2">
            <a:extLst>
              <a:ext uri="{FF2B5EF4-FFF2-40B4-BE49-F238E27FC236}">
                <a16:creationId xmlns:a16="http://schemas.microsoft.com/office/drawing/2014/main" id="{D0F69F5B-743D-3F40-8949-6A7688B73E8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1518123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bg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14681826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647534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12665406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bg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102093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549100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bg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Picture Placeholder 2">
            <a:extLst>
              <a:ext uri="{FF2B5EF4-FFF2-40B4-BE49-F238E27FC236}">
                <a16:creationId xmlns:a16="http://schemas.microsoft.com/office/drawing/2014/main" id="{A8BEE3E1-AC32-8B42-B916-1105F9092A59}"/>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294461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bg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Picture Placeholder 2">
            <a:extLst>
              <a:ext uri="{FF2B5EF4-FFF2-40B4-BE49-F238E27FC236}">
                <a16:creationId xmlns:a16="http://schemas.microsoft.com/office/drawing/2014/main" id="{96BB057B-C8D3-0D43-850E-4E740CA80342}"/>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944544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 Section Left">
    <p:bg>
      <p:bgPr>
        <a:solidFill>
          <a:schemeClr val="bg1"/>
        </a:solidFill>
        <a:effectLst/>
      </p:bgPr>
    </p:bg>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60067957-AEE2-AB43-AF54-AB0FF7490124}"/>
              </a:ext>
            </a:extLst>
          </p:cNvPr>
          <p:cNvSpPr>
            <a:spLocks noGrp="1"/>
          </p:cNvSpPr>
          <p:nvPr>
            <p:ph type="pic" sz="quarter" idx="13"/>
          </p:nvPr>
        </p:nvSpPr>
        <p:spPr>
          <a:xfrm>
            <a:off x="-6350" y="0"/>
            <a:ext cx="9147175" cy="5149849"/>
          </a:xfrm>
        </p:spPr>
        <p:txBody>
          <a:bodyPr>
            <a:normAutofit/>
          </a:bodyPr>
          <a:lstStyle>
            <a:lvl1pPr marL="0" indent="0">
              <a:buNone/>
              <a:defRPr/>
            </a:lvl1pPr>
          </a:lstStyle>
          <a:p>
            <a:r>
              <a:rPr lang="en-US"/>
              <a:t>Click icon to add picture</a:t>
            </a:r>
            <a:endParaRPr lang="en-GB"/>
          </a:p>
        </p:txBody>
      </p:sp>
      <p:sp>
        <p:nvSpPr>
          <p:cNvPr id="10" name="Text Placeholder 10">
            <a:extLst>
              <a:ext uri="{FF2B5EF4-FFF2-40B4-BE49-F238E27FC236}">
                <a16:creationId xmlns:a16="http://schemas.microsoft.com/office/drawing/2014/main" id="{45A65573-AA73-8A43-86E3-D020DA406F66}"/>
              </a:ext>
            </a:extLst>
          </p:cNvPr>
          <p:cNvSpPr>
            <a:spLocks noGrp="1"/>
          </p:cNvSpPr>
          <p:nvPr>
            <p:ph type="body" sz="quarter" idx="23" hasCustomPrompt="1"/>
          </p:nvPr>
        </p:nvSpPr>
        <p:spPr>
          <a:xfrm>
            <a:off x="233271" y="2919413"/>
            <a:ext cx="4329113" cy="2230437"/>
          </a:xfrm>
          <a:prstGeom prst="rect">
            <a:avLst/>
          </a:prstGeom>
          <a:solidFill>
            <a:schemeClr val="bg1"/>
          </a:solidFill>
        </p:spPr>
        <p:txBody>
          <a:bodyPr lIns="205199" tIns="187200" rIns="162000" bIns="162000">
            <a:noAutofit/>
          </a:bodyPr>
          <a:lstStyle>
            <a:lvl1pPr marL="0" indent="0">
              <a:buNone/>
              <a:defRPr sz="3300">
                <a:solidFill>
                  <a:schemeClr val="accent1"/>
                </a:solidFill>
              </a:defRPr>
            </a:lvl1pPr>
          </a:lstStyle>
          <a:p>
            <a:pPr lvl="0"/>
            <a:r>
              <a:rPr lang="en-US"/>
              <a:t>Headline</a:t>
            </a:r>
            <a:endParaRPr lang="en-GB"/>
          </a:p>
        </p:txBody>
      </p:sp>
      <p:sp>
        <p:nvSpPr>
          <p:cNvPr id="13" name="Text Placeholder 3">
            <a:extLst>
              <a:ext uri="{FF2B5EF4-FFF2-40B4-BE49-F238E27FC236}">
                <a16:creationId xmlns:a16="http://schemas.microsoft.com/office/drawing/2014/main" id="{683ABD3E-4A81-4DE3-BC3E-2B80F81DD489}"/>
              </a:ext>
            </a:extLst>
          </p:cNvPr>
          <p:cNvSpPr>
            <a:spLocks noGrp="1"/>
          </p:cNvSpPr>
          <p:nvPr>
            <p:ph type="body" sz="quarter" idx="24" hasCustomPrompt="1"/>
          </p:nvPr>
        </p:nvSpPr>
        <p:spPr>
          <a:xfrm>
            <a:off x="449263" y="3794125"/>
            <a:ext cx="3994150" cy="1022350"/>
          </a:xfrm>
        </p:spPr>
        <p:txBody>
          <a:bodyPr/>
          <a:lstStyle>
            <a:lvl1pPr marL="0" indent="0">
              <a:buFontTx/>
              <a:buNone/>
              <a:defRPr/>
            </a:lvl1pPr>
          </a:lstStyle>
          <a:p>
            <a:pPr lvl="0"/>
            <a:r>
              <a:rPr lang="en-US"/>
              <a:t>Body</a:t>
            </a:r>
            <a:endParaRPr lang="de-AT"/>
          </a:p>
        </p:txBody>
      </p:sp>
      <p:sp>
        <p:nvSpPr>
          <p:cNvPr id="14" name="Picture Placeholder 2">
            <a:extLst>
              <a:ext uri="{FF2B5EF4-FFF2-40B4-BE49-F238E27FC236}">
                <a16:creationId xmlns:a16="http://schemas.microsoft.com/office/drawing/2014/main" id="{54C2E263-B467-4945-AFF0-F139F61C56F1}"/>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2158704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18574C12-964B-2444-9440-83308A7D3D61}"/>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399459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bg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lvl1pPr>
          </a:lstStyle>
          <a:p>
            <a:pPr lvl="0"/>
            <a:r>
              <a:rPr lang="en-US"/>
              <a:t>Content</a:t>
            </a:r>
            <a:endParaRPr lang="en-GB"/>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lvl1pPr>
          </a:lstStyle>
          <a:p>
            <a:pPr lvl="0"/>
            <a:r>
              <a:rPr lang="en-US"/>
              <a:t>Content</a:t>
            </a:r>
            <a:endParaRPr lang="en-GB"/>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lvl1pPr>
          </a:lstStyle>
          <a:p>
            <a:pPr lvl="0"/>
            <a:r>
              <a:rPr lang="en-US"/>
              <a:t>Content</a:t>
            </a:r>
            <a:endParaRPr lang="en-GB"/>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350F5B1E-549D-0943-A951-2B4947F72224}"/>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2611989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lvl1pPr>
          </a:lstStyle>
          <a:p>
            <a:pPr lvl="0"/>
            <a:r>
              <a:rPr lang="en-US"/>
              <a:t>Content</a:t>
            </a:r>
            <a:endParaRPr lang="en-GB"/>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lvl1pPr>
          </a:lstStyle>
          <a:p>
            <a:pPr lvl="0"/>
            <a:r>
              <a:rPr lang="en-US"/>
              <a:t>Content</a:t>
            </a:r>
            <a:endParaRPr lang="en-GB"/>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lvl1pPr>
          </a:lstStyle>
          <a:p>
            <a:pPr lvl="0"/>
            <a:r>
              <a:rPr lang="en-US"/>
              <a:t>Content</a:t>
            </a:r>
            <a:endParaRPr lang="en-GB"/>
          </a:p>
        </p:txBody>
      </p:sp>
      <p:sp>
        <p:nvSpPr>
          <p:cNvPr id="17" name="Picture Placeholder 2">
            <a:extLst>
              <a:ext uri="{FF2B5EF4-FFF2-40B4-BE49-F238E27FC236}">
                <a16:creationId xmlns:a16="http://schemas.microsoft.com/office/drawing/2014/main" id="{D4F6412A-A94B-0A49-AC02-EABEA21A772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83654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Fullscreen">
    <p:bg>
      <p:bgPr>
        <a:solidFill>
          <a:schemeClr val="tx1">
            <a:lumMod val="50000"/>
          </a:schemeClr>
        </a:solidFill>
        <a:effectLst/>
      </p:bgPr>
    </p:bg>
    <p:spTree>
      <p:nvGrpSpPr>
        <p:cNvPr id="1" name=""/>
        <p:cNvGrpSpPr/>
        <p:nvPr/>
      </p:nvGrpSpPr>
      <p:grpSpPr>
        <a:xfrm>
          <a:off x="0" y="0"/>
          <a:ext cx="0" cy="0"/>
          <a:chOff x="0" y="0"/>
          <a:chExt cx="0" cy="0"/>
        </a:xfrm>
      </p:grpSpPr>
      <p:sp>
        <p:nvSpPr>
          <p:cNvPr id="8" name="Media Placeholder 2">
            <a:extLst>
              <a:ext uri="{FF2B5EF4-FFF2-40B4-BE49-F238E27FC236}">
                <a16:creationId xmlns:a16="http://schemas.microsoft.com/office/drawing/2014/main" id="{F1218956-6E9D-2149-BEDA-D1B2C6DF8A53}"/>
              </a:ext>
            </a:extLst>
          </p:cNvPr>
          <p:cNvSpPr>
            <a:spLocks noGrp="1"/>
          </p:cNvSpPr>
          <p:nvPr>
            <p:ph type="media" sz="quarter" idx="13" hasCustomPrompt="1"/>
          </p:nvPr>
        </p:nvSpPr>
        <p:spPr>
          <a:xfrm>
            <a:off x="0" y="0"/>
            <a:ext cx="9140825" cy="5149850"/>
          </a:xfrm>
        </p:spPr>
        <p:txBody>
          <a:bodyPr>
            <a:normAutofit/>
          </a:bodyPr>
          <a:lstStyle>
            <a:lvl1pPr marL="0" indent="0">
              <a:buNone/>
              <a:defRPr>
                <a:solidFill>
                  <a:schemeClr val="bg1"/>
                </a:solidFill>
              </a:defRPr>
            </a:lvl1pPr>
          </a:lstStyle>
          <a:p>
            <a:r>
              <a:rPr lang="en-US"/>
              <a:t>Click icon to add multimedia file</a:t>
            </a:r>
            <a:endParaRPr lang="en-GB"/>
          </a:p>
        </p:txBody>
      </p:sp>
      <p:sp>
        <p:nvSpPr>
          <p:cNvPr id="7" name="Picture Placeholder 2">
            <a:extLst>
              <a:ext uri="{FF2B5EF4-FFF2-40B4-BE49-F238E27FC236}">
                <a16:creationId xmlns:a16="http://schemas.microsoft.com/office/drawing/2014/main" id="{762CE5E7-D6C9-D141-BF08-5C1322A6076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13569879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with Headline">
    <p:bg>
      <p:bgPr>
        <a:solidFill>
          <a:schemeClr val="tx1">
            <a:lumMod val="50000"/>
          </a:schemeClr>
        </a:solidFill>
        <a:effectLst/>
      </p:bgPr>
    </p:bg>
    <p:spTree>
      <p:nvGrpSpPr>
        <p:cNvPr id="1" name=""/>
        <p:cNvGrpSpPr/>
        <p:nvPr/>
      </p:nvGrpSpPr>
      <p:grpSpPr>
        <a:xfrm>
          <a:off x="0" y="0"/>
          <a:ext cx="0" cy="0"/>
          <a:chOff x="0" y="0"/>
          <a:chExt cx="0" cy="0"/>
        </a:xfrm>
      </p:grpSpPr>
      <p:sp>
        <p:nvSpPr>
          <p:cNvPr id="7" name="Media Placeholder 2">
            <a:extLst>
              <a:ext uri="{FF2B5EF4-FFF2-40B4-BE49-F238E27FC236}">
                <a16:creationId xmlns:a16="http://schemas.microsoft.com/office/drawing/2014/main" id="{ABCA3114-8912-A440-97CB-467F533CE577}"/>
              </a:ext>
            </a:extLst>
          </p:cNvPr>
          <p:cNvSpPr>
            <a:spLocks noGrp="1"/>
          </p:cNvSpPr>
          <p:nvPr>
            <p:ph type="media" sz="quarter" idx="13" hasCustomPrompt="1"/>
          </p:nvPr>
        </p:nvSpPr>
        <p:spPr>
          <a:xfrm>
            <a:off x="0" y="1646437"/>
            <a:ext cx="9140825" cy="3503412"/>
          </a:xfrm>
        </p:spPr>
        <p:txBody>
          <a:bodyPr>
            <a:normAutofit/>
          </a:bodyPr>
          <a:lstStyle>
            <a:lvl1pPr marL="0" indent="0">
              <a:buNone/>
              <a:defRPr>
                <a:solidFill>
                  <a:schemeClr val="bg1"/>
                </a:solidFill>
              </a:defRPr>
            </a:lvl1pPr>
          </a:lstStyle>
          <a:p>
            <a:r>
              <a:rPr lang="en-US"/>
              <a:t>Click icon to add multimedia file</a:t>
            </a:r>
            <a:endParaRPr lang="en-GB"/>
          </a:p>
        </p:txBody>
      </p:sp>
      <p:sp>
        <p:nvSpPr>
          <p:cNvPr id="5" name="Untertitel 2">
            <a:extLst>
              <a:ext uri="{FF2B5EF4-FFF2-40B4-BE49-F238E27FC236}">
                <a16:creationId xmlns:a16="http://schemas.microsoft.com/office/drawing/2014/main" id="{F08F1BCD-CD02-1648-9960-71031A271022}"/>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bg1"/>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6" name="Titel 1">
            <a:extLst>
              <a:ext uri="{FF2B5EF4-FFF2-40B4-BE49-F238E27FC236}">
                <a16:creationId xmlns:a16="http://schemas.microsoft.com/office/drawing/2014/main" id="{13D603BE-BA03-5D40-9329-EDB39C68D237}"/>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1" name="Picture Placeholder 2">
            <a:extLst>
              <a:ext uri="{FF2B5EF4-FFF2-40B4-BE49-F238E27FC236}">
                <a16:creationId xmlns:a16="http://schemas.microsoft.com/office/drawing/2014/main" id="{5B853511-B280-B041-9AC6-9795DFE9D447}"/>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4309897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1: RONDO 2 WaterWear">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FF9E547-92A3-664F-9488-6F3D29036E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3"/>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C2751348-1878-E844-BF20-E97B113741A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8A9F92BB-95E3-2447-B2B7-8BEC35F114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D8C2680F-FD08-6940-8114-765068091157}"/>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4048376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2: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73F01E-F66E-BD4C-A88E-5725F73EDA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808C362A-DA94-C945-A0BD-E757FE19452E}"/>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4362483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3: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12309CD-105B-2442-9410-1A3917CB17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0"/>
            <a:ext cx="9152138"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1979A2C-BBD5-6D40-90CE-88BF4F8BCD08}"/>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3510151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4: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30A6F9-B05F-074A-B381-8EE60E995EF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A316EB0-8127-564A-98AB-E16D4BD2B1C0}"/>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30714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5: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8907A5C-BE6B-A94A-AF31-420230D3FC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94A201A6-AD26-1F42-9E76-E52BEA7D6D0F}"/>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6184449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 Quote">
    <p:bg>
      <p:bgPr>
        <a:solidFill>
          <a:schemeClr val="bg1"/>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57361406-9F64-034A-B820-E18DC0F29EEE}"/>
              </a:ext>
            </a:extLst>
          </p:cNvPr>
          <p:cNvSpPr>
            <a:spLocks noGrp="1"/>
          </p:cNvSpPr>
          <p:nvPr>
            <p:ph type="pic" sz="quarter" idx="13"/>
          </p:nvPr>
        </p:nvSpPr>
        <p:spPr>
          <a:xfrm>
            <a:off x="-3175" y="0"/>
            <a:ext cx="9144000" cy="5149850"/>
          </a:xfrm>
        </p:spPr>
        <p:txBody>
          <a:bodyPr>
            <a:normAutofit/>
          </a:bodyPr>
          <a:lstStyle>
            <a:lvl1pPr marL="0" indent="0">
              <a:buNone/>
              <a:defRPr/>
            </a:lvl1pPr>
          </a:lstStyle>
          <a:p>
            <a:r>
              <a:rPr lang="en-US"/>
              <a:t>Click icon to add picture</a:t>
            </a:r>
            <a:endParaRPr lang="en-GB"/>
          </a:p>
        </p:txBody>
      </p:sp>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1</a:t>
            </a:r>
            <a:endParaRPr lang="en-GB"/>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2 (optional)</a:t>
            </a:r>
            <a:endParaRPr lang="en-GB"/>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3 (optional)</a:t>
            </a:r>
            <a:endParaRPr lang="en-GB"/>
          </a:p>
        </p:txBody>
      </p:sp>
      <p:sp>
        <p:nvSpPr>
          <p:cNvPr id="10" name="Picture Placeholder 2">
            <a:extLst>
              <a:ext uri="{FF2B5EF4-FFF2-40B4-BE49-F238E27FC236}">
                <a16:creationId xmlns:a16="http://schemas.microsoft.com/office/drawing/2014/main" id="{0E5D0BD6-15FA-4C34-9D08-701C0789718F}"/>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2089202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6: Water">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F6C48B5-A2F0-C14A-8DAF-FE727516331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1"/>
          </a:xfrm>
          <a:prstGeom prst="rect">
            <a:avLst/>
          </a:prstGeom>
        </p:spPr>
      </p:pic>
      <p:sp>
        <p:nvSpPr>
          <p:cNvPr id="9" name="Rechteck 8"/>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pic>
        <p:nvPicPr>
          <p:cNvPr id="28" name="Picture 27">
            <a:extLst>
              <a:ext uri="{FF2B5EF4-FFF2-40B4-BE49-F238E27FC236}">
                <a16:creationId xmlns:a16="http://schemas.microsoft.com/office/drawing/2014/main" id="{AADF9048-0DA2-B64D-9AF0-48B33E14D3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210F1B5-9982-F941-9F52-0090516F0353}"/>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43071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7: Splashproof">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1BF4D95-D29C-6D47-A2F9-3D5D6528B1F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37F6CC94-EBD4-274C-AB25-6A48E25744E5}"/>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2709763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8: SONNET">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279C269-4830-A543-A89F-09395FC762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1"/>
            <a:ext cx="9144000" cy="4288868"/>
          </a:xfrm>
          <a:prstGeom prst="rect">
            <a:avLst/>
          </a:prstGeom>
        </p:spPr>
      </p:pic>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BE6A234-E84D-2C44-B49B-7088C419213B}"/>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4748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9: SONNET">
    <p:bg>
      <p:bgPr>
        <a:solidFill>
          <a:schemeClr val="bg1"/>
        </a:solidFill>
        <a:effectLst/>
      </p:bgPr>
    </p:bg>
    <p:spTree>
      <p:nvGrpSpPr>
        <p:cNvPr id="1" name=""/>
        <p:cNvGrpSpPr/>
        <p:nvPr/>
      </p:nvGrpSpPr>
      <p:grpSpPr>
        <a:xfrm>
          <a:off x="0" y="0"/>
          <a:ext cx="0" cy="0"/>
          <a:chOff x="0" y="0"/>
          <a:chExt cx="0" cy="0"/>
        </a:xfrm>
      </p:grpSpPr>
      <p:pic>
        <p:nvPicPr>
          <p:cNvPr id="9" name="Grafik 14">
            <a:extLst>
              <a:ext uri="{FF2B5EF4-FFF2-40B4-BE49-F238E27FC236}">
                <a16:creationId xmlns:a16="http://schemas.microsoft.com/office/drawing/2014/main" id="{9E13228F-4CE5-D94E-B8F5-E54951DCFA6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560A391-CE8A-F548-B1D3-6C09D1188B74}"/>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822744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nd 10: SONNET">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074CD2-B4F1-7648-B779-9B9EF1713B2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3AC40358-346C-814C-BD09-E42F01E616CC}"/>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123484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11: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3FF4D0-5D0E-E64A-B4D9-A524458C189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3999" cy="4304045"/>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EC872382-1676-C74C-8B76-DADD792AA7E0}"/>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895002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12: SAMBA">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444116-41EB-6F4B-B377-F270C01320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3999"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2FB9EDDE-1EA1-C144-9535-85137C3F7382}"/>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240937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nd 13: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846A63-337D-9141-A984-26E6681731C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DACE1DBC-2C9D-E04D-8335-A1E32CB16F93}"/>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1194264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d 14: SAMBA">
    <p:bg>
      <p:bgPr>
        <a:solidFill>
          <a:schemeClr val="bg1"/>
        </a:solidFill>
        <a:effectLst/>
      </p:bgPr>
    </p:bg>
    <p:spTree>
      <p:nvGrpSpPr>
        <p:cNvPr id="1" name=""/>
        <p:cNvGrpSpPr/>
        <p:nvPr/>
      </p:nvGrpSpPr>
      <p:grpSpPr>
        <a:xfrm>
          <a:off x="0" y="0"/>
          <a:ext cx="0" cy="0"/>
          <a:chOff x="0" y="0"/>
          <a:chExt cx="0" cy="0"/>
        </a:xfrm>
      </p:grpSpPr>
      <p:pic>
        <p:nvPicPr>
          <p:cNvPr id="9" name="Grafik 6">
            <a:extLst>
              <a:ext uri="{FF2B5EF4-FFF2-40B4-BE49-F238E27FC236}">
                <a16:creationId xmlns:a16="http://schemas.microsoft.com/office/drawing/2014/main" id="{9E810A27-E6F5-9D4C-B953-E3342212E6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251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6860BEB-266D-F845-B269-CBD9493C4C52}"/>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639580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nd 15: ADHEAR">
    <p:bg>
      <p:bgPr>
        <a:solidFill>
          <a:schemeClr val="bg1"/>
        </a:solidFill>
        <a:effectLst/>
      </p:bgPr>
    </p:bg>
    <p:spTree>
      <p:nvGrpSpPr>
        <p:cNvPr id="1" name=""/>
        <p:cNvGrpSpPr/>
        <p:nvPr/>
      </p:nvGrpSpPr>
      <p:grpSpPr>
        <a:xfrm>
          <a:off x="0" y="0"/>
          <a:ext cx="0" cy="0"/>
          <a:chOff x="0" y="0"/>
          <a:chExt cx="0" cy="0"/>
        </a:xfrm>
      </p:grpSpPr>
      <p:pic>
        <p:nvPicPr>
          <p:cNvPr id="12" name="Bild 5">
            <a:extLst>
              <a:ext uri="{FF2B5EF4-FFF2-40B4-BE49-F238E27FC236}">
                <a16:creationId xmlns:a16="http://schemas.microsoft.com/office/drawing/2014/main" id="{33B61CAE-715D-FF4B-AE27-9A9A8E52C2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18"/>
          <a:stretch/>
        </p:blipFill>
        <p:spPr>
          <a:xfrm>
            <a:off x="0" y="910990"/>
            <a:ext cx="9144000"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4" name="Bild 12" descr="MS04-Flat_with_plaster_attached_on_floor_2_gy_0069.png">
            <a:extLst>
              <a:ext uri="{FF2B5EF4-FFF2-40B4-BE49-F238E27FC236}">
                <a16:creationId xmlns:a16="http://schemas.microsoft.com/office/drawing/2014/main" id="{67B024B4-EA34-714C-B3D1-0A5461D63D2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07704" y="1422797"/>
            <a:ext cx="5090392" cy="2863346"/>
          </a:xfrm>
          <a:prstGeom prst="rect">
            <a:avLst/>
          </a:prstGeom>
        </p:spPr>
      </p:pic>
      <p:sp>
        <p:nvSpPr>
          <p:cNvPr id="15" name="Rechteck 15">
            <a:extLst>
              <a:ext uri="{FF2B5EF4-FFF2-40B4-BE49-F238E27FC236}">
                <a16:creationId xmlns:a16="http://schemas.microsoft.com/office/drawing/2014/main" id="{DED722DE-1790-B84F-BA09-E35906B2DEBA}"/>
              </a:ext>
            </a:extLst>
          </p:cNvPr>
          <p:cNvSpPr/>
          <p:nvPr userDrawn="1"/>
        </p:nvSpPr>
        <p:spPr>
          <a:xfrm>
            <a:off x="5223161" y="3799061"/>
            <a:ext cx="2973895" cy="353943"/>
          </a:xfrm>
          <a:prstGeom prst="rect">
            <a:avLst/>
          </a:prstGeom>
        </p:spPr>
        <p:txBody>
          <a:bodyPr wrap="square">
            <a:spAutoFit/>
          </a:bodyPr>
          <a:lstStyle/>
          <a:p>
            <a:pPr lvl="0"/>
            <a:r>
              <a:rPr lang="de-AT" sz="1700">
                <a:solidFill>
                  <a:schemeClr val="bg1"/>
                </a:solidFill>
                <a:latin typeface="+mj-lt"/>
              </a:rPr>
              <a:t>ADHEAR. Stick.</a:t>
            </a:r>
            <a:r>
              <a:rPr lang="de-AT" sz="1700" baseline="0">
                <a:solidFill>
                  <a:schemeClr val="bg1"/>
                </a:solidFill>
                <a:latin typeface="+mj-lt"/>
              </a:rPr>
              <a:t> Click. </a:t>
            </a:r>
            <a:r>
              <a:rPr lang="de-AT" sz="1700" baseline="0" err="1">
                <a:solidFill>
                  <a:schemeClr val="bg1"/>
                </a:solidFill>
                <a:latin typeface="+mj-lt"/>
              </a:rPr>
              <a:t>Hear</a:t>
            </a:r>
            <a:r>
              <a:rPr lang="de-AT" sz="1700" baseline="0">
                <a:solidFill>
                  <a:schemeClr val="bg1"/>
                </a:solidFill>
                <a:latin typeface="+mj-lt"/>
              </a:rPr>
              <a:t>.</a:t>
            </a:r>
            <a:endParaRPr lang="de-AT" sz="1700">
              <a:solidFill>
                <a:schemeClr val="bg1"/>
              </a:solidFill>
              <a:latin typeface="+mj-lt"/>
            </a:endParaRPr>
          </a:p>
        </p:txBody>
      </p:sp>
      <p:pic>
        <p:nvPicPr>
          <p:cNvPr id="13" name="Picture Placeholder 11">
            <a:extLst>
              <a:ext uri="{FF2B5EF4-FFF2-40B4-BE49-F238E27FC236}">
                <a16:creationId xmlns:a16="http://schemas.microsoft.com/office/drawing/2014/main" id="{94E68FC2-0E80-CE41-AD26-E8022749B4EE}"/>
              </a:ext>
            </a:extLst>
          </p:cNvPr>
          <p:cNvPicPr>
            <a:picLocks noChangeAspect="1"/>
          </p:cNvPicPr>
          <p:nvPr userDrawn="1"/>
        </p:nvPicPr>
        <p:blipFill>
          <a:blip r:embed="rId5"/>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012108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 Section Top">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a:t>
            </a:r>
          </a:p>
        </p:txBody>
      </p:sp>
      <p:pic>
        <p:nvPicPr>
          <p:cNvPr id="7" name="Picture Placeholder 11">
            <a:extLst>
              <a:ext uri="{FF2B5EF4-FFF2-40B4-BE49-F238E27FC236}">
                <a16:creationId xmlns:a16="http://schemas.microsoft.com/office/drawing/2014/main" id="{7675DF59-018E-2A4B-8EB1-FA87211A62C2}"/>
              </a:ext>
            </a:extLst>
          </p:cNvPr>
          <p:cNvPicPr>
            <a:picLocks noChangeAspect="1"/>
          </p:cNvPicPr>
          <p:nvPr userDrawn="1"/>
        </p:nvPicPr>
        <p:blipFill>
          <a:blip r:embed="rId2"/>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752009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nd 16: Custom Image">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C6887CB-AD7C-FB47-979D-8DAC39C17BDE}"/>
              </a:ext>
            </a:extLst>
          </p:cNvPr>
          <p:cNvSpPr>
            <a:spLocks noGrp="1"/>
          </p:cNvSpPr>
          <p:nvPr>
            <p:ph type="pic" sz="quarter" idx="10"/>
          </p:nvPr>
        </p:nvSpPr>
        <p:spPr>
          <a:xfrm>
            <a:off x="0" y="910990"/>
            <a:ext cx="9139976" cy="4238861"/>
          </a:xfrm>
        </p:spPr>
        <p:txBody>
          <a:bodyPr/>
          <a:lstStyle>
            <a:lvl1pPr marL="0" indent="0">
              <a:buNone/>
              <a:defRPr/>
            </a:lvl1pPr>
          </a:lstStyle>
          <a:p>
            <a:r>
              <a:rPr lang="en-US"/>
              <a:t>Click icon to add picture</a:t>
            </a:r>
            <a:endParaRPr lang="en-GB"/>
          </a:p>
        </p:txBody>
      </p:sp>
      <p:sp>
        <p:nvSpPr>
          <p:cNvPr id="16" name="Text Placeholder 8">
            <a:extLst>
              <a:ext uri="{FF2B5EF4-FFF2-40B4-BE49-F238E27FC236}">
                <a16:creationId xmlns:a16="http://schemas.microsoft.com/office/drawing/2014/main" id="{B3B47100-FCEF-AA4A-B9A3-63927079DCB9}"/>
              </a:ext>
            </a:extLst>
          </p:cNvPr>
          <p:cNvSpPr>
            <a:spLocks noGrp="1"/>
          </p:cNvSpPr>
          <p:nvPr>
            <p:ph type="body" sz="quarter" idx="11"/>
          </p:nvPr>
        </p:nvSpPr>
        <p:spPr>
          <a:xfrm>
            <a:off x="0" y="4357251"/>
            <a:ext cx="1676400" cy="475200"/>
          </a:xfrm>
          <a:solidFill>
            <a:schemeClr val="accent1"/>
          </a:solidFill>
        </p:spPr>
        <p:txBody>
          <a:bodyPr/>
          <a:lstStyle>
            <a:lvl1pPr marL="0" indent="0">
              <a:buNone/>
              <a:defRPr>
                <a:ln>
                  <a:noFill/>
                </a:ln>
                <a:noFill/>
              </a:defRPr>
            </a:lvl1pPr>
            <a:lvl2pPr>
              <a:defRPr>
                <a:ln>
                  <a:noFill/>
                </a:ln>
              </a:defRPr>
            </a:lvl2pPr>
            <a:lvl3pPr>
              <a:defRPr>
                <a:ln>
                  <a:noFill/>
                </a:ln>
              </a:defRPr>
            </a:lvl3pPr>
            <a:lvl4pPr>
              <a:defRPr>
                <a:ln>
                  <a:noFill/>
                </a:ln>
              </a:defRPr>
            </a:lvl4pPr>
            <a:lvl5pPr>
              <a:defRPr>
                <a:ln>
                  <a:noFill/>
                </a:ln>
              </a:defRPr>
            </a:lvl5pPr>
          </a:lstStyle>
          <a:p>
            <a:pPr lvl="0"/>
            <a:r>
              <a:rPr lang="en-US"/>
              <a:t>Click to edit Master text styles</a:t>
            </a:r>
          </a:p>
        </p:txBody>
      </p:sp>
      <p:sp>
        <p:nvSpPr>
          <p:cNvPr id="24" name="Picture Placeholder 23">
            <a:extLst>
              <a:ext uri="{FF2B5EF4-FFF2-40B4-BE49-F238E27FC236}">
                <a16:creationId xmlns:a16="http://schemas.microsoft.com/office/drawing/2014/main" id="{2643C78B-6A55-3944-B283-3FF0453DFAD3}"/>
              </a:ext>
            </a:extLst>
          </p:cNvPr>
          <p:cNvSpPr>
            <a:spLocks noGrp="1"/>
          </p:cNvSpPr>
          <p:nvPr>
            <p:ph type="pic" sz="quarter" idx="12" hasCustomPrompt="1"/>
          </p:nvPr>
        </p:nvSpPr>
        <p:spPr>
          <a:xfrm>
            <a:off x="625699" y="4510251"/>
            <a:ext cx="913680" cy="169200"/>
          </a:xfrm>
        </p:spPr>
        <p:txBody>
          <a:bodyPr/>
          <a:lstStyle>
            <a:lvl1pPr marL="0" indent="0">
              <a:buNone/>
              <a:defRPr>
                <a:solidFill>
                  <a:schemeClr val="bg1"/>
                </a:solidFill>
              </a:defRPr>
            </a:lvl1pPr>
          </a:lstStyle>
          <a:p>
            <a:r>
              <a:rPr lang="en-US"/>
              <a:t>HL Logo</a:t>
            </a:r>
          </a:p>
        </p:txBody>
      </p:sp>
      <p:sp>
        <p:nvSpPr>
          <p:cNvPr id="3" name="TextBox 2"/>
          <p:cNvSpPr txBox="1"/>
          <p:nvPr userDrawn="1"/>
        </p:nvSpPr>
        <p:spPr>
          <a:xfrm>
            <a:off x="9615714" y="847712"/>
            <a:ext cx="184731" cy="369332"/>
          </a:xfrm>
          <a:prstGeom prst="rect">
            <a:avLst/>
          </a:prstGeom>
          <a:noFill/>
        </p:spPr>
        <p:txBody>
          <a:bodyPr wrap="none" rtlCol="0">
            <a:spAutoFit/>
          </a:bodyPr>
          <a:lstStyle/>
          <a:p>
            <a:pPr marL="0" indent="0">
              <a:buFont typeface="Arial" panose="020B0604020202020204" pitchFamily="34" charset="0"/>
              <a:buNone/>
            </a:pPr>
            <a:endParaRPr lang="en-US" sz="1800"/>
          </a:p>
        </p:txBody>
      </p:sp>
      <p:sp>
        <p:nvSpPr>
          <p:cNvPr id="4" name="TextBox 3"/>
          <p:cNvSpPr txBox="1"/>
          <p:nvPr userDrawn="1"/>
        </p:nvSpPr>
        <p:spPr>
          <a:xfrm>
            <a:off x="9482667" y="423856"/>
            <a:ext cx="184731" cy="369332"/>
          </a:xfrm>
          <a:prstGeom prst="rect">
            <a:avLst/>
          </a:prstGeom>
          <a:noFill/>
        </p:spPr>
        <p:txBody>
          <a:bodyPr wrap="none" rtlCol="0">
            <a:spAutoFit/>
          </a:bodyPr>
          <a:lstStyle/>
          <a:p>
            <a:pPr marL="0" indent="0">
              <a:buFont typeface="Arial" panose="020B0604020202020204" pitchFamily="34" charset="0"/>
              <a:buNone/>
            </a:pPr>
            <a:endParaRPr lang="en-US" sz="1800"/>
          </a:p>
        </p:txBody>
      </p:sp>
      <p:pic>
        <p:nvPicPr>
          <p:cNvPr id="8" name="Picture Placeholder 11">
            <a:extLst>
              <a:ext uri="{FF2B5EF4-FFF2-40B4-BE49-F238E27FC236}">
                <a16:creationId xmlns:a16="http://schemas.microsoft.com/office/drawing/2014/main" id="{3C95A1B9-B7DA-D44D-A0D8-401BCFA47570}"/>
              </a:ext>
            </a:extLst>
          </p:cNvPr>
          <p:cNvPicPr>
            <a:picLocks noChangeAspect="1"/>
          </p:cNvPicPr>
          <p:nvPr userDrawn="1"/>
        </p:nvPicPr>
        <p:blipFill>
          <a:blip r:embed="rId2"/>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869822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d 17: Custom Slogan">
    <p:bg>
      <p:bgPr>
        <a:solidFill>
          <a:schemeClr val="accent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B5E4D95-5ACC-CF48-A3B5-87EC1AA9E2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sp>
        <p:nvSpPr>
          <p:cNvPr id="2" name="Textfeld 1"/>
          <p:cNvSpPr txBox="1"/>
          <p:nvPr userDrawn="1"/>
        </p:nvSpPr>
        <p:spPr>
          <a:xfrm>
            <a:off x="6374737" y="4479925"/>
            <a:ext cx="1163543" cy="261610"/>
          </a:xfrm>
          <a:prstGeom prst="rect">
            <a:avLst/>
          </a:prstGeom>
          <a:noFill/>
        </p:spPr>
        <p:txBody>
          <a:bodyPr wrap="square" lIns="0" tIns="0" rIns="0" bIns="0" rtlCol="0">
            <a:spAutoFit/>
          </a:bodyPr>
          <a:lstStyle/>
          <a:p>
            <a:pPr marL="0" indent="0" algn="l">
              <a:buFont typeface="Arial" panose="020B0604020202020204" pitchFamily="34" charset="0"/>
              <a:buNone/>
            </a:pPr>
            <a:r>
              <a:rPr lang="de-DE" sz="1700" u="none" err="1">
                <a:solidFill>
                  <a:schemeClr val="bg2"/>
                </a:solidFill>
                <a:latin typeface="+mn-lt"/>
              </a:rPr>
              <a:t>medel.com</a:t>
            </a:r>
            <a:endParaRPr lang="en-GB" sz="1700" u="none">
              <a:solidFill>
                <a:schemeClr val="bg2"/>
              </a:solidFill>
              <a:latin typeface="+mn-lt"/>
            </a:endParaRPr>
          </a:p>
        </p:txBody>
      </p:sp>
      <p:sp>
        <p:nvSpPr>
          <p:cNvPr id="24" name="Picture Placeholder 3">
            <a:extLst>
              <a:ext uri="{FF2B5EF4-FFF2-40B4-BE49-F238E27FC236}">
                <a16:creationId xmlns:a16="http://schemas.microsoft.com/office/drawing/2014/main" id="{C666666A-F4E6-D347-A49D-A8148E5F5CEB}"/>
              </a:ext>
            </a:extLst>
          </p:cNvPr>
          <p:cNvSpPr>
            <a:spLocks noGrp="1"/>
          </p:cNvSpPr>
          <p:nvPr>
            <p:ph type="pic" sz="quarter" idx="19" hasCustomPrompt="1"/>
          </p:nvPr>
        </p:nvSpPr>
        <p:spPr>
          <a:xfrm>
            <a:off x="7713750" y="4441326"/>
            <a:ext cx="246150" cy="238125"/>
          </a:xfrm>
          <a:prstGeom prst="rect">
            <a:avLst/>
          </a:prstGeom>
        </p:spPr>
        <p:txBody>
          <a:bodyPr/>
          <a:lstStyle>
            <a:lvl1pPr marL="0" indent="0">
              <a:buNone/>
              <a:defRPr/>
            </a:lvl1pPr>
          </a:lstStyle>
          <a:p>
            <a:r>
              <a:rPr lang="en-GB"/>
              <a:t>Icon</a:t>
            </a:r>
          </a:p>
        </p:txBody>
      </p:sp>
      <p:sp>
        <p:nvSpPr>
          <p:cNvPr id="25" name="Picture Placeholder 3">
            <a:extLst>
              <a:ext uri="{FF2B5EF4-FFF2-40B4-BE49-F238E27FC236}">
                <a16:creationId xmlns:a16="http://schemas.microsoft.com/office/drawing/2014/main" id="{858DA993-DE2F-5142-BE49-870EC961ADCC}"/>
              </a:ext>
            </a:extLst>
          </p:cNvPr>
          <p:cNvSpPr>
            <a:spLocks noGrp="1"/>
          </p:cNvSpPr>
          <p:nvPr>
            <p:ph type="pic" sz="quarter" idx="20" hasCustomPrompt="1"/>
          </p:nvPr>
        </p:nvSpPr>
        <p:spPr>
          <a:xfrm>
            <a:off x="8082050" y="4441326"/>
            <a:ext cx="246150" cy="238125"/>
          </a:xfrm>
          <a:prstGeom prst="rect">
            <a:avLst/>
          </a:prstGeom>
        </p:spPr>
        <p:txBody>
          <a:bodyPr/>
          <a:lstStyle>
            <a:lvl1pPr marL="0" indent="0">
              <a:buNone/>
              <a:defRPr/>
            </a:lvl1pPr>
          </a:lstStyle>
          <a:p>
            <a:r>
              <a:rPr lang="en-GB"/>
              <a:t>Icon</a:t>
            </a:r>
          </a:p>
        </p:txBody>
      </p:sp>
      <p:sp>
        <p:nvSpPr>
          <p:cNvPr id="26" name="Picture Placeholder 3">
            <a:extLst>
              <a:ext uri="{FF2B5EF4-FFF2-40B4-BE49-F238E27FC236}">
                <a16:creationId xmlns:a16="http://schemas.microsoft.com/office/drawing/2014/main" id="{793387E1-1CBB-2C4D-A77C-E6DCA4287771}"/>
              </a:ext>
            </a:extLst>
          </p:cNvPr>
          <p:cNvSpPr>
            <a:spLocks noGrp="1"/>
          </p:cNvSpPr>
          <p:nvPr>
            <p:ph type="pic" sz="quarter" idx="21" hasCustomPrompt="1"/>
          </p:nvPr>
        </p:nvSpPr>
        <p:spPr>
          <a:xfrm>
            <a:off x="8469400" y="4441326"/>
            <a:ext cx="246150" cy="238125"/>
          </a:xfrm>
          <a:prstGeom prst="rect">
            <a:avLst/>
          </a:prstGeom>
        </p:spPr>
        <p:txBody>
          <a:bodyPr/>
          <a:lstStyle>
            <a:lvl1pPr marL="0" indent="0">
              <a:buNone/>
              <a:defRPr/>
            </a:lvl1pPr>
          </a:lstStyle>
          <a:p>
            <a:r>
              <a:rPr lang="en-GB"/>
              <a:t>Icon</a:t>
            </a:r>
          </a:p>
        </p:txBody>
      </p:sp>
      <p:sp>
        <p:nvSpPr>
          <p:cNvPr id="7" name="Text Placeholder 6">
            <a:extLst>
              <a:ext uri="{FF2B5EF4-FFF2-40B4-BE49-F238E27FC236}">
                <a16:creationId xmlns:a16="http://schemas.microsoft.com/office/drawing/2014/main" id="{5CBA639C-F82A-E147-A786-A6DC298572D7}"/>
              </a:ext>
            </a:extLst>
          </p:cNvPr>
          <p:cNvSpPr>
            <a:spLocks noGrp="1"/>
          </p:cNvSpPr>
          <p:nvPr>
            <p:ph type="body" sz="quarter" idx="22" hasCustomPrompt="1"/>
          </p:nvPr>
        </p:nvSpPr>
        <p:spPr>
          <a:xfrm>
            <a:off x="0" y="2270125"/>
            <a:ext cx="9144000" cy="1752600"/>
          </a:xfrm>
        </p:spPr>
        <p:txBody>
          <a:bodyPr>
            <a:normAutofit/>
          </a:bodyPr>
          <a:lstStyle>
            <a:lvl1pPr marL="0" indent="0" algn="ctr">
              <a:buNone/>
              <a:defRPr sz="3300">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Statement / Slogan</a:t>
            </a:r>
          </a:p>
        </p:txBody>
      </p:sp>
    </p:spTree>
    <p:extLst>
      <p:ext uri="{BB962C8B-B14F-4D97-AF65-F5344CB8AC3E}">
        <p14:creationId xmlns:p14="http://schemas.microsoft.com/office/powerpoint/2010/main" val="2054920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39489533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tx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Tree>
    <p:extLst>
      <p:ext uri="{BB962C8B-B14F-4D97-AF65-F5344CB8AC3E}">
        <p14:creationId xmlns:p14="http://schemas.microsoft.com/office/powerpoint/2010/main" val="1244620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tx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a:t>#. Topic</a:t>
            </a:r>
          </a:p>
        </p:txBody>
      </p:sp>
      <p:sp>
        <p:nvSpPr>
          <p:cNvPr id="11" name="Picture Placeholder 2">
            <a:extLst>
              <a:ext uri="{FF2B5EF4-FFF2-40B4-BE49-F238E27FC236}">
                <a16:creationId xmlns:a16="http://schemas.microsoft.com/office/drawing/2014/main" id="{10598DA8-EDE9-A247-818C-77CD839174FC}"/>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7250376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tx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4" name="Picture Placeholder 2">
            <a:extLst>
              <a:ext uri="{FF2B5EF4-FFF2-40B4-BE49-F238E27FC236}">
                <a16:creationId xmlns:a16="http://schemas.microsoft.com/office/drawing/2014/main" id="{7323350B-5D74-C241-BE61-4B903E86153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7256548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tx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lvl1pPr>
              <a:defRPr>
                <a:solidFill>
                  <a:schemeClr val="bg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lvl1pPr>
              <a:defRPr>
                <a:solidFill>
                  <a:schemeClr val="bg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solidFill>
                  <a:schemeClr val="bg1"/>
                </a:solidFill>
              </a:defRPr>
            </a:lvl1pPr>
          </a:lstStyle>
          <a:p>
            <a:pPr lvl="0"/>
            <a:r>
              <a:rPr lang="en-US"/>
              <a:t>Content</a:t>
            </a:r>
            <a:endParaRPr lang="de-AT"/>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solidFill>
                  <a:schemeClr val="bg1"/>
                </a:solidFill>
              </a:defRPr>
            </a:lvl1pPr>
          </a:lstStyle>
          <a:p>
            <a:pPr lvl="0"/>
            <a:r>
              <a:rPr lang="en-US"/>
              <a:t>Content</a:t>
            </a:r>
            <a:endParaRPr lang="de-AT"/>
          </a:p>
        </p:txBody>
      </p:sp>
      <p:sp>
        <p:nvSpPr>
          <p:cNvPr id="13" name="Picture Placeholder 2">
            <a:extLst>
              <a:ext uri="{FF2B5EF4-FFF2-40B4-BE49-F238E27FC236}">
                <a16:creationId xmlns:a16="http://schemas.microsoft.com/office/drawing/2014/main" id="{75B5FEC3-D217-E14C-BFF3-763EB2F5DEB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3390642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tx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26279532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solidFill>
                  <a:schemeClr val="bg1"/>
                </a:solidFill>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3422848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solidFill>
                  <a:schemeClr val="bg1"/>
                </a:solidFill>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39485250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3ACAF1-F6B3-8B49-ABC7-08C48DE71274}"/>
              </a:ext>
            </a:extLst>
          </p:cNvPr>
          <p:cNvSpPr/>
          <p:nvPr userDrawn="1"/>
        </p:nvSpPr>
        <p:spPr>
          <a:xfrm>
            <a:off x="0" y="4053695"/>
            <a:ext cx="9139437" cy="1152000"/>
          </a:xfrm>
          <a:prstGeom prst="rect">
            <a:avLst/>
          </a:prstGeom>
          <a:solidFill>
            <a:schemeClr val="tx1">
              <a:alpha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2" name="Rectangle 1">
            <a:extLst>
              <a:ext uri="{FF2B5EF4-FFF2-40B4-BE49-F238E27FC236}">
                <a16:creationId xmlns:a16="http://schemas.microsoft.com/office/drawing/2014/main" id="{9708E290-778F-D84F-86B2-4F756A1E1E10}"/>
              </a:ext>
            </a:extLst>
          </p:cNvPr>
          <p:cNvSpPr/>
          <p:nvPr userDrawn="1"/>
        </p:nvSpPr>
        <p:spPr>
          <a:xfrm>
            <a:off x="-3586" y="2919695"/>
            <a:ext cx="9144000" cy="1134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3" name="Text Placeholder 5">
            <a:extLst>
              <a:ext uri="{FF2B5EF4-FFF2-40B4-BE49-F238E27FC236}">
                <a16:creationId xmlns:a16="http://schemas.microsoft.com/office/drawing/2014/main" id="{A911BFC6-769F-C246-8C34-A34496C52A1C}"/>
              </a:ext>
            </a:extLst>
          </p:cNvPr>
          <p:cNvSpPr>
            <a:spLocks noGrp="1"/>
          </p:cNvSpPr>
          <p:nvPr>
            <p:ph type="body" sz="quarter" idx="13" hasCustomPrompt="1"/>
          </p:nvPr>
        </p:nvSpPr>
        <p:spPr>
          <a:xfrm>
            <a:off x="-3586" y="4053695"/>
            <a:ext cx="9147586" cy="1152000"/>
          </a:xfrm>
          <a:prstGeom prst="rect">
            <a:avLst/>
          </a:prstGeom>
          <a:noFill/>
        </p:spPr>
        <p:txBody>
          <a:bodyPr wrap="none" lIns="468000" tIns="432000" rIns="0">
            <a:noAutofit/>
          </a:bodyPr>
          <a:lstStyle>
            <a:lvl1pPr marL="0" indent="0">
              <a:buNone/>
              <a:defRPr sz="1700">
                <a:ln>
                  <a:noFill/>
                </a:ln>
                <a:solidFill>
                  <a:schemeClr val="bg2"/>
                </a:solidFill>
              </a:defRPr>
            </a:lvl1pPr>
          </a:lstStyle>
          <a:p>
            <a:pPr lvl="0"/>
            <a:r>
              <a:rPr lang="en-GB"/>
              <a:t>First Name Last Name – Name of the Event</a:t>
            </a:r>
          </a:p>
        </p:txBody>
      </p:sp>
      <p:sp>
        <p:nvSpPr>
          <p:cNvPr id="15" name="Text Placeholder 5">
            <a:extLst>
              <a:ext uri="{FF2B5EF4-FFF2-40B4-BE49-F238E27FC236}">
                <a16:creationId xmlns:a16="http://schemas.microsoft.com/office/drawing/2014/main" id="{E49F3FD4-E30F-1540-ABF2-6BE48E136496}"/>
              </a:ext>
            </a:extLst>
          </p:cNvPr>
          <p:cNvSpPr>
            <a:spLocks noGrp="1"/>
          </p:cNvSpPr>
          <p:nvPr>
            <p:ph type="body" sz="quarter" idx="12" hasCustomPrompt="1"/>
          </p:nvPr>
        </p:nvSpPr>
        <p:spPr>
          <a:xfrm>
            <a:off x="241203" y="2919696"/>
            <a:ext cx="8661600" cy="1133998"/>
          </a:xfrm>
          <a:prstGeom prst="rect">
            <a:avLst/>
          </a:prstGeom>
          <a:noFill/>
        </p:spPr>
        <p:txBody>
          <a:bodyPr wrap="none" lIns="216000" tIns="144000" rIns="0">
            <a:noAutofit/>
          </a:bodyPr>
          <a:lstStyle>
            <a:lvl1pPr marL="0" indent="0">
              <a:buNone/>
              <a:defRPr sz="3300">
                <a:solidFill>
                  <a:schemeClr val="bg1"/>
                </a:solidFill>
              </a:defRPr>
            </a:lvl1pPr>
          </a:lstStyle>
          <a:p>
            <a:pPr lvl="0"/>
            <a:r>
              <a:rPr lang="en-GB"/>
              <a:t>Headline</a:t>
            </a:r>
          </a:p>
        </p:txBody>
      </p:sp>
      <p:sp>
        <p:nvSpPr>
          <p:cNvPr id="16" name="Untertitel 2">
            <a:extLst>
              <a:ext uri="{FF2B5EF4-FFF2-40B4-BE49-F238E27FC236}">
                <a16:creationId xmlns:a16="http://schemas.microsoft.com/office/drawing/2014/main" id="{26BB7170-D94F-3248-9DA5-801965671199}"/>
              </a:ext>
            </a:extLst>
          </p:cNvPr>
          <p:cNvSpPr>
            <a:spLocks noGrp="1"/>
          </p:cNvSpPr>
          <p:nvPr>
            <p:ph type="subTitle" idx="1" hasCustomPrompt="1"/>
          </p:nvPr>
        </p:nvSpPr>
        <p:spPr>
          <a:xfrm>
            <a:off x="460438" y="3565052"/>
            <a:ext cx="8357138" cy="312818"/>
          </a:xfrm>
          <a:prstGeom prst="rect">
            <a:avLst/>
          </a:prstGeo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Vertical Text Placeholder 7">
            <a:extLst>
              <a:ext uri="{FF2B5EF4-FFF2-40B4-BE49-F238E27FC236}">
                <a16:creationId xmlns:a16="http://schemas.microsoft.com/office/drawing/2014/main" id="{4AC2A4CC-355A-654A-B982-5684BA37505E}"/>
              </a:ext>
            </a:extLst>
          </p:cNvPr>
          <p:cNvSpPr>
            <a:spLocks noGrp="1"/>
          </p:cNvSpPr>
          <p:nvPr>
            <p:ph type="body" orient="vert" sz="quarter" idx="15" hasCustomPrompt="1"/>
          </p:nvPr>
        </p:nvSpPr>
        <p:spPr>
          <a:xfrm rot="10800000">
            <a:off x="119115" y="4159248"/>
            <a:ext cx="67800" cy="512763"/>
          </a:xfrm>
          <a:prstGeom prst="rect">
            <a:avLst/>
          </a:prstGeo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a:t>XXXXX r1.0</a:t>
            </a:r>
            <a:endParaRPr lang="en-GB"/>
          </a:p>
        </p:txBody>
      </p:sp>
      <p:sp>
        <p:nvSpPr>
          <p:cNvPr id="3" name="Rectangle 2">
            <a:extLst>
              <a:ext uri="{FF2B5EF4-FFF2-40B4-BE49-F238E27FC236}">
                <a16:creationId xmlns:a16="http://schemas.microsoft.com/office/drawing/2014/main" id="{4BD62B5E-2BFB-0F4E-A353-9FE0E8DB5243}"/>
              </a:ext>
            </a:extLst>
          </p:cNvPr>
          <p:cNvSpPr/>
          <p:nvPr userDrawn="1"/>
        </p:nvSpPr>
        <p:spPr>
          <a:xfrm>
            <a:off x="-3586"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8" name="Rectangle 17">
            <a:extLst>
              <a:ext uri="{FF2B5EF4-FFF2-40B4-BE49-F238E27FC236}">
                <a16:creationId xmlns:a16="http://schemas.microsoft.com/office/drawing/2014/main" id="{0E3A6720-0DAA-734D-A9DA-C6A6EB2D7976}"/>
              </a:ext>
            </a:extLst>
          </p:cNvPr>
          <p:cNvSpPr/>
          <p:nvPr userDrawn="1"/>
        </p:nvSpPr>
        <p:spPr>
          <a:xfrm>
            <a:off x="8894649"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pic>
        <p:nvPicPr>
          <p:cNvPr id="11" name="Picture Placeholder 11">
            <a:extLst>
              <a:ext uri="{FF2B5EF4-FFF2-40B4-BE49-F238E27FC236}">
                <a16:creationId xmlns:a16="http://schemas.microsoft.com/office/drawing/2014/main" id="{1B6E6613-9C64-D845-AE32-A410B56269BB}"/>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032551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tx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9016356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solidFill>
                  <a:schemeClr val="bg1"/>
                </a:solidFill>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27989737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tx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solidFill>
                  <a:schemeClr val="bg1"/>
                </a:solidFill>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Picture Placeholder 2">
            <a:extLst>
              <a:ext uri="{FF2B5EF4-FFF2-40B4-BE49-F238E27FC236}">
                <a16:creationId xmlns:a16="http://schemas.microsoft.com/office/drawing/2014/main" id="{E2A77E04-6A0C-3641-B260-5F1C86A899D0}"/>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4419717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tx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Picture Placeholder 2">
            <a:extLst>
              <a:ext uri="{FF2B5EF4-FFF2-40B4-BE49-F238E27FC236}">
                <a16:creationId xmlns:a16="http://schemas.microsoft.com/office/drawing/2014/main" id="{B3F8222D-7142-6B45-ADFC-C5322C7E661F}"/>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8644584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0B7C7F0A-96A0-2643-B733-4FC82E7D68A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6954715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tx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AC285D94-0431-9742-A9C0-0592B4A45A1E}"/>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18331181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17" name="Picture Placeholder 2">
            <a:extLst>
              <a:ext uri="{FF2B5EF4-FFF2-40B4-BE49-F238E27FC236}">
                <a16:creationId xmlns:a16="http://schemas.microsoft.com/office/drawing/2014/main" id="{0105B4E8-BC2F-FD47-80FA-C5F5583EC1A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27303035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4095493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 Section Lef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FC714F1-A5D9-094F-BEDE-6DDA740D9F3D}"/>
              </a:ext>
            </a:extLst>
          </p:cNvPr>
          <p:cNvSpPr>
            <a:spLocks noGrp="1"/>
          </p:cNvSpPr>
          <p:nvPr>
            <p:ph type="pic" sz="quarter" idx="11"/>
          </p:nvPr>
        </p:nvSpPr>
        <p:spPr>
          <a:xfrm>
            <a:off x="4608510" y="932183"/>
            <a:ext cx="4204715" cy="3884491"/>
          </a:xfrm>
        </p:spPr>
        <p:txBody>
          <a:bodyPr tIns="79200" rIns="79200" bIns="327600">
            <a:normAutofit/>
          </a:bodyPr>
          <a:lstStyle>
            <a:lvl1pPr marL="0" indent="0">
              <a:buFont typeface="Arial" panose="020B0604020202020204" pitchFamily="34" charset="0"/>
              <a:buNone/>
              <a:defRPr/>
            </a:lvl1pPr>
          </a:lstStyle>
          <a:p>
            <a:r>
              <a:rPr lang="en-US"/>
              <a:t>Click icon to add picture</a:t>
            </a:r>
            <a:endParaRPr lang="en-GB"/>
          </a:p>
        </p:txBody>
      </p:sp>
      <p:sp>
        <p:nvSpPr>
          <p:cNvPr id="10" name="Text Placeholder 4">
            <a:extLst>
              <a:ext uri="{FF2B5EF4-FFF2-40B4-BE49-F238E27FC236}">
                <a16:creationId xmlns:a16="http://schemas.microsoft.com/office/drawing/2014/main" id="{F2719AB4-99B8-184E-BB81-5E0FC83F164C}"/>
              </a:ext>
            </a:extLst>
          </p:cNvPr>
          <p:cNvSpPr>
            <a:spLocks noGrp="1"/>
          </p:cNvSpPr>
          <p:nvPr>
            <p:ph type="body" sz="quarter" idx="12" hasCustomPrompt="1"/>
          </p:nvPr>
        </p:nvSpPr>
        <p:spPr>
          <a:xfrm>
            <a:off x="449263" y="3108325"/>
            <a:ext cx="3994174" cy="507831"/>
          </a:xfrm>
        </p:spPr>
        <p:txBody>
          <a:bodyPr>
            <a:noAutofit/>
          </a:bodyPr>
          <a:lstStyle>
            <a:lvl1pPr marL="0" indent="0">
              <a:buFont typeface="Arial" panose="020B0604020202020204" pitchFamily="34" charset="0"/>
              <a:buNone/>
              <a:defRPr sz="3300">
                <a:solidFill>
                  <a:schemeClr val="accent1"/>
                </a:solidFill>
              </a:defRPr>
            </a:lvl1pPr>
          </a:lstStyle>
          <a:p>
            <a:pPr lvl="0"/>
            <a:r>
              <a:rPr lang="en-US"/>
              <a:t>Headline</a:t>
            </a:r>
            <a:endParaRPr lang="en-GB"/>
          </a:p>
        </p:txBody>
      </p:sp>
      <p:sp>
        <p:nvSpPr>
          <p:cNvPr id="9" name="Text Placeholder 3">
            <a:extLst>
              <a:ext uri="{FF2B5EF4-FFF2-40B4-BE49-F238E27FC236}">
                <a16:creationId xmlns:a16="http://schemas.microsoft.com/office/drawing/2014/main" id="{6F423832-EB49-47F9-BD46-9D6B635D1176}"/>
              </a:ext>
            </a:extLst>
          </p:cNvPr>
          <p:cNvSpPr>
            <a:spLocks noGrp="1"/>
          </p:cNvSpPr>
          <p:nvPr>
            <p:ph type="body" sz="quarter" idx="13" hasCustomPrompt="1"/>
          </p:nvPr>
        </p:nvSpPr>
        <p:spPr>
          <a:xfrm>
            <a:off x="449263" y="3794125"/>
            <a:ext cx="3994150" cy="1022350"/>
          </a:xfrm>
        </p:spPr>
        <p:txBody>
          <a:bodyPr/>
          <a:lstStyle>
            <a:lvl1pPr marL="0" indent="0">
              <a:buFontTx/>
              <a:buNone/>
              <a:defRPr/>
            </a:lvl1pPr>
          </a:lstStyle>
          <a:p>
            <a:pPr lvl="0"/>
            <a:r>
              <a:rPr lang="en-US"/>
              <a:t>Body</a:t>
            </a:r>
            <a:endParaRPr lang="de-AT"/>
          </a:p>
        </p:txBody>
      </p:sp>
      <p:pic>
        <p:nvPicPr>
          <p:cNvPr id="7" name="Picture Placeholder 11">
            <a:extLst>
              <a:ext uri="{FF2B5EF4-FFF2-40B4-BE49-F238E27FC236}">
                <a16:creationId xmlns:a16="http://schemas.microsoft.com/office/drawing/2014/main" id="{EB1307AD-DCE9-7B43-A0FA-13387BA2F0FD}"/>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5899693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1</a:t>
            </a:r>
            <a:endParaRPr lang="en-GB"/>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2 (optional)</a:t>
            </a:r>
            <a:endParaRPr lang="en-GB"/>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3 (optional)</a:t>
            </a:r>
            <a:endParaRPr lang="en-GB"/>
          </a:p>
        </p:txBody>
      </p:sp>
      <p:sp>
        <p:nvSpPr>
          <p:cNvPr id="11" name="Picture Placeholder 2">
            <a:extLst>
              <a:ext uri="{FF2B5EF4-FFF2-40B4-BE49-F238E27FC236}">
                <a16:creationId xmlns:a16="http://schemas.microsoft.com/office/drawing/2014/main" id="{F5C741F4-AE6E-6F44-8529-32C13B6A0F7B}"/>
              </a:ext>
            </a:extLst>
          </p:cNvPr>
          <p:cNvSpPr>
            <a:spLocks noGrp="1"/>
          </p:cNvSpPr>
          <p:nvPr>
            <p:ph type="pic" sz="quarter" idx="13"/>
          </p:nvPr>
        </p:nvSpPr>
        <p:spPr>
          <a:xfrm>
            <a:off x="4608510" y="932183"/>
            <a:ext cx="4204715" cy="3884491"/>
          </a:xfrm>
        </p:spPr>
        <p:txBody>
          <a:bodyPr tIns="79200" rIns="79200" bIns="327600">
            <a:normAutofit/>
          </a:bodyPr>
          <a:lstStyle>
            <a:lvl1pPr marL="0" indent="0">
              <a:buNone/>
              <a:defRPr/>
            </a:lvl1pPr>
          </a:lstStyle>
          <a:p>
            <a:r>
              <a:rPr lang="en-US"/>
              <a:t>Click icon to add picture</a:t>
            </a:r>
            <a:endParaRPr lang="en-GB"/>
          </a:p>
        </p:txBody>
      </p:sp>
      <p:pic>
        <p:nvPicPr>
          <p:cNvPr id="9" name="Picture Placeholder 11">
            <a:extLst>
              <a:ext uri="{FF2B5EF4-FFF2-40B4-BE49-F238E27FC236}">
                <a16:creationId xmlns:a16="http://schemas.microsoft.com/office/drawing/2014/main" id="{174B35A9-B506-2E43-A2B6-4883037FB675}"/>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4978345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 Section To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a:t>
            </a:r>
          </a:p>
        </p:txBody>
      </p:sp>
      <p:pic>
        <p:nvPicPr>
          <p:cNvPr id="7" name="Picture Placeholder 11">
            <a:extLst>
              <a:ext uri="{FF2B5EF4-FFF2-40B4-BE49-F238E27FC236}">
                <a16:creationId xmlns:a16="http://schemas.microsoft.com/office/drawing/2014/main" id="{2BD69FE9-CF8B-FF4E-AD47-5B80B8A69990}"/>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3078757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bg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lvl1pPr>
          </a:lstStyle>
          <a:p>
            <a:r>
              <a:rPr lang="en-US"/>
              <a:t>Click icon to add picture</a:t>
            </a:r>
            <a:endParaRPr lang="en-GB"/>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lvl1pPr>
          </a:lstStyle>
          <a:p>
            <a:r>
              <a:rPr lang="en-US"/>
              <a:t>Click icon to add picture</a:t>
            </a:r>
            <a:endParaRPr lang="en-GB"/>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lvl1pPr>
          </a:lstStyle>
          <a:p>
            <a:r>
              <a:rPr lang="en-US"/>
              <a:t>Click icon to add picture</a:t>
            </a:r>
            <a:endParaRPr lang="en-GB"/>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lvl1pPr>
          </a:lstStyle>
          <a:p>
            <a:r>
              <a:rPr lang="en-US"/>
              <a:t>Click icon to add picture</a:t>
            </a:r>
            <a:endParaRPr lang="en-GB"/>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lvl1pPr>
          </a:lstStyle>
          <a:p>
            <a:r>
              <a:rPr lang="en-US"/>
              <a:t>Click icon to add picture</a:t>
            </a:r>
            <a:endParaRPr lang="en-GB"/>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lvl1pPr>
          </a:lstStyle>
          <a:p>
            <a:r>
              <a:rPr lang="en-US"/>
              <a:t>Click icon to add picture</a:t>
            </a:r>
            <a:endParaRPr lang="en-GB"/>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41618553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theme" Target="../theme/theme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0" bIns="45720" rtlCol="0" anchor="t" anchorCtr="0">
            <a:noAutofit/>
          </a:bodyPr>
          <a:lstStyle/>
          <a:p>
            <a:r>
              <a:rPr lang="de-DE"/>
              <a:t>Titelmasterformat</a:t>
            </a:r>
            <a:endParaRPr lang="en-GB"/>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4290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783" r:id="rId1"/>
    <p:sldLayoutId id="2147483710" r:id="rId2"/>
    <p:sldLayoutId id="2147483721" r:id="rId3"/>
    <p:sldLayoutId id="2147483820" r:id="rId4"/>
    <p:sldLayoutId id="2147483821" r:id="rId5"/>
    <p:sldLayoutId id="2147483822" r:id="rId6"/>
    <p:sldLayoutId id="2147483823" r:id="rId7"/>
    <p:sldLayoutId id="2147483824" r:id="rId8"/>
    <p:sldLayoutId id="2147483784" r:id="rId9"/>
    <p:sldLayoutId id="2147483699" r:id="rId10"/>
    <p:sldLayoutId id="2147483701" r:id="rId11"/>
    <p:sldLayoutId id="2147483705" r:id="rId12"/>
    <p:sldLayoutId id="2147483813" r:id="rId13"/>
    <p:sldLayoutId id="2147483708" r:id="rId14"/>
    <p:sldLayoutId id="2147483734" r:id="rId15"/>
    <p:sldLayoutId id="2147483706" r:id="rId16"/>
    <p:sldLayoutId id="2147483707" r:id="rId17"/>
    <p:sldLayoutId id="2147483735" r:id="rId18"/>
    <p:sldLayoutId id="2147483724" r:id="rId19"/>
    <p:sldLayoutId id="2147483703" r:id="rId20"/>
    <p:sldLayoutId id="2147483756" r:id="rId21"/>
    <p:sldLayoutId id="2147483757" r:id="rId22"/>
    <p:sldLayoutId id="2147483725" r:id="rId23"/>
    <p:sldLayoutId id="2147483726" r:id="rId24"/>
    <p:sldLayoutId id="2147483787" r:id="rId25"/>
    <p:sldLayoutId id="2147483789" r:id="rId26"/>
    <p:sldLayoutId id="2147483795" r:id="rId27"/>
    <p:sldLayoutId id="2147483794" r:id="rId28"/>
    <p:sldLayoutId id="2147483830" r:id="rId29"/>
    <p:sldLayoutId id="2147483786" r:id="rId30"/>
    <p:sldLayoutId id="2147483790" r:id="rId31"/>
    <p:sldLayoutId id="2147483791" r:id="rId32"/>
    <p:sldLayoutId id="2147483792" r:id="rId33"/>
    <p:sldLayoutId id="2147483831" r:id="rId34"/>
    <p:sldLayoutId id="2147483825" r:id="rId35"/>
    <p:sldLayoutId id="2147483826" r:id="rId36"/>
    <p:sldLayoutId id="2147483827" r:id="rId37"/>
    <p:sldLayoutId id="2147483828" r:id="rId38"/>
    <p:sldLayoutId id="2147483829" r:id="rId39"/>
    <p:sldLayoutId id="2147483814" r:id="rId40"/>
    <p:sldLayoutId id="2147483819" r:id="rId41"/>
    <p:sldLayoutId id="2147483847" r:id="rId42"/>
  </p:sldLayoutIdLst>
  <p:txStyles>
    <p:titleStyle>
      <a:lvl1pPr eaLnBrk="1" hangingPunct="1">
        <a:defRPr sz="3300">
          <a:solidFill>
            <a:schemeClr val="accent1"/>
          </a:solidFill>
          <a:latin typeface="Signa Offc Pro Light" panose="020B0504030101020102" pitchFamily="34" charset="77"/>
          <a:ea typeface="+mj-ea"/>
          <a:cs typeface="+mj-cs"/>
        </a:defRPr>
      </a:lvl1pPr>
    </p:titleStyle>
    <p:bodyStyle>
      <a:lvl1pPr marL="0" indent="0" algn="l" defTabSz="360000" eaLnBrk="1" hangingPunct="1">
        <a:lnSpc>
          <a:spcPct val="90000"/>
        </a:lnSpc>
        <a:spcBef>
          <a:spcPts val="500"/>
        </a:spcBef>
        <a:buFontTx/>
        <a:buNone/>
        <a:tabLst>
          <a:tab pos="0" algn="l"/>
        </a:tabLst>
        <a:defRPr sz="1700" b="0" i="0">
          <a:latin typeface="Signa Offc Pro Light" panose="020B0504030101020102" pitchFamily="34" charset="77"/>
          <a:ea typeface="+mn-ea"/>
          <a:cs typeface="+mn-cs"/>
        </a:defRPr>
      </a:lvl1pPr>
      <a:lvl2pPr marL="268288" indent="-233363" algn="l" defTabSz="360000" eaLnBrk="1" hangingPunct="1">
        <a:lnSpc>
          <a:spcPct val="90000"/>
        </a:lnSpc>
        <a:spcBef>
          <a:spcPts val="250"/>
        </a:spcBef>
        <a:buClr>
          <a:schemeClr val="accent1"/>
        </a:buClr>
        <a:buFont typeface="Symbol" panose="05050102010706020507" pitchFamily="18" charset="2"/>
        <a:buChar char="-"/>
        <a:tabLst>
          <a:tab pos="0" algn="l"/>
        </a:tabLst>
        <a:defRPr sz="1700" b="0" i="0">
          <a:latin typeface="Signa Offc Pro Light" panose="020B0504030101020102" pitchFamily="34" charset="77"/>
          <a:ea typeface="+mn-ea"/>
          <a:cs typeface="+mn-cs"/>
        </a:defRPr>
      </a:lvl2pPr>
      <a:lvl3pPr marL="536575" indent="-222250" algn="l" defTabSz="360000" eaLnBrk="1" hangingPunct="1">
        <a:lnSpc>
          <a:spcPct val="90000"/>
        </a:lnSpc>
        <a:spcBef>
          <a:spcPts val="250"/>
        </a:spcBef>
        <a:buClr>
          <a:schemeClr val="accent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3pPr>
      <a:lvl4pPr marL="803275" indent="-223838" algn="l" defTabSz="360000"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4pPr>
      <a:lvl5pPr marL="1079500" indent="-233363" algn="l" defTabSz="358775"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bodyStyle>
    <p:otherStyle>
      <a:lvl1pPr marL="0" eaLnBrk="1" hangingPunct="1">
        <a:defRPr>
          <a:latin typeface="+mn-lt"/>
          <a:ea typeface="+mn-ea"/>
          <a:cs typeface="+mn-cs"/>
        </a:defRPr>
      </a:lvl1pPr>
      <a:lvl2pPr marL="457260" eaLnBrk="1" hangingPunct="1">
        <a:defRPr>
          <a:latin typeface="+mn-lt"/>
          <a:ea typeface="+mn-ea"/>
          <a:cs typeface="+mn-cs"/>
        </a:defRPr>
      </a:lvl2pPr>
      <a:lvl3pPr marL="914523" eaLnBrk="1" hangingPunct="1">
        <a:defRPr>
          <a:latin typeface="+mn-lt"/>
          <a:ea typeface="+mn-ea"/>
          <a:cs typeface="+mn-cs"/>
        </a:defRPr>
      </a:lvl3pPr>
      <a:lvl4pPr marL="1371783" eaLnBrk="1" hangingPunct="1">
        <a:defRPr>
          <a:latin typeface="+mn-lt"/>
          <a:ea typeface="+mn-ea"/>
          <a:cs typeface="+mn-cs"/>
        </a:defRPr>
      </a:lvl4pPr>
      <a:lvl5pPr marL="1829044" eaLnBrk="1" hangingPunct="1">
        <a:defRPr>
          <a:latin typeface="+mn-lt"/>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otherStyle>
  </p:txStyles>
  <p:extLst>
    <p:ext uri="{27BBF7A9-308A-43DC-89C8-2F10F3537804}">
      <p15:sldGuideLst xmlns:p15="http://schemas.microsoft.com/office/powerpoint/2012/main">
        <p15:guide id="1" orient="horz" pos="1622">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91440" bIns="45720" rtlCol="0" anchor="ctr">
            <a:normAutofit/>
          </a:bodyPr>
          <a:lstStyle/>
          <a:p>
            <a:r>
              <a:rPr lang="de-DE"/>
              <a:t>Titelmasterformat</a:t>
            </a:r>
            <a:endParaRPr lang="en-GB"/>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5433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a:t>
            </a:fld>
            <a:endParaRPr lang="en-GB"/>
          </a:p>
        </p:txBody>
      </p:sp>
      <p:sp>
        <p:nvSpPr>
          <p:cNvPr id="7" name="Holder 3">
            <a:extLst>
              <a:ext uri="{FF2B5EF4-FFF2-40B4-BE49-F238E27FC236}">
                <a16:creationId xmlns:a16="http://schemas.microsoft.com/office/drawing/2014/main" id="{4036ADCC-6278-47A0-813E-BD5874E0D949}"/>
              </a:ext>
            </a:extLst>
          </p:cNvPr>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8463543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Lst>
  <p:txStyles>
    <p:titleStyle>
      <a:lvl1pPr>
        <a:defRPr sz="3300">
          <a:solidFill>
            <a:srgbClr val="FF0000"/>
          </a:solidFill>
          <a:latin typeface="Signa Offc Pro Light" panose="020B0504030101020102" pitchFamily="34" charset="77"/>
          <a:ea typeface="+mj-ea"/>
          <a:cs typeface="+mj-cs"/>
        </a:defRPr>
      </a:lvl1pPr>
    </p:titleStyle>
    <p:bodyStyle>
      <a:lvl1pPr marL="0" indent="0">
        <a:lnSpc>
          <a:spcPct val="90000"/>
        </a:lnSpc>
        <a:spcBef>
          <a:spcPts val="500"/>
        </a:spcBef>
        <a:buFontTx/>
        <a:buNone/>
        <a:defRPr sz="1700" b="0" i="0">
          <a:ln>
            <a:noFill/>
          </a:ln>
          <a:solidFill>
            <a:schemeClr val="bg1"/>
          </a:solidFill>
          <a:latin typeface="Signa Offc Pro Light" panose="020B0504030101020102" pitchFamily="34" charset="77"/>
          <a:ea typeface="+mn-ea"/>
          <a:cs typeface="+mn-cs"/>
        </a:defRPr>
      </a:lvl1pPr>
      <a:lvl2pPr marL="268288" indent="-230188">
        <a:lnSpc>
          <a:spcPct val="90000"/>
        </a:lnSpc>
        <a:spcBef>
          <a:spcPts val="250"/>
        </a:spcBef>
        <a:buClr>
          <a:schemeClr val="accent1"/>
        </a:buClr>
        <a:buFont typeface="Symbol" panose="05050102010706020507" pitchFamily="18" charset="2"/>
        <a:buChar char="-"/>
        <a:defRPr sz="1700" b="0" i="0">
          <a:solidFill>
            <a:schemeClr val="bg1"/>
          </a:solidFill>
          <a:latin typeface="Signa Offc Pro Light" panose="020B0504030101020102" pitchFamily="34" charset="77"/>
          <a:ea typeface="+mn-ea"/>
          <a:cs typeface="+mn-cs"/>
        </a:defRPr>
      </a:lvl2pPr>
      <a:lvl3pPr marL="536575" indent="-230188">
        <a:lnSpc>
          <a:spcPct val="90000"/>
        </a:lnSpc>
        <a:spcBef>
          <a:spcPts val="250"/>
        </a:spcBef>
        <a:buClr>
          <a:schemeClr val="accent1"/>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3pPr>
      <a:lvl4pPr marL="803275"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4pPr>
      <a:lvl5pPr marL="1079500"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bodyStyle>
    <p:otherStyle>
      <a:lvl1pPr marL="0">
        <a:defRPr>
          <a:latin typeface="+mn-lt"/>
          <a:ea typeface="+mn-ea"/>
          <a:cs typeface="+mn-cs"/>
        </a:defRPr>
      </a:lvl1pPr>
      <a:lvl2pPr marL="457260">
        <a:defRPr>
          <a:latin typeface="+mn-lt"/>
          <a:ea typeface="+mn-ea"/>
          <a:cs typeface="+mn-cs"/>
        </a:defRPr>
      </a:lvl2pPr>
      <a:lvl3pPr marL="914523">
        <a:defRPr>
          <a:latin typeface="+mn-lt"/>
          <a:ea typeface="+mn-ea"/>
          <a:cs typeface="+mn-cs"/>
        </a:defRPr>
      </a:lvl3pPr>
      <a:lvl4pPr marL="1371783">
        <a:defRPr>
          <a:latin typeface="+mn-lt"/>
          <a:ea typeface="+mn-ea"/>
          <a:cs typeface="+mn-cs"/>
        </a:defRPr>
      </a:lvl4pPr>
      <a:lvl5pPr marL="1829044">
        <a:defRPr>
          <a:latin typeface="+mn-lt"/>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microsoft.com/office/2007/relationships/hdphoto" Target="../media/hdphoto1.wdp"/><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3.jpe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10.xml.rels><?xml version="1.0" encoding="UTF-8" standalone="yes"?>
<Relationships xmlns="http://schemas.openxmlformats.org/package/2006/relationships"><Relationship Id="rId3" Type="http://schemas.openxmlformats.org/officeDocument/2006/relationships/hyperlink" Target="https://www.ncbi.nlm.nih.gov/pmc/articles/PMC5618172" TargetMode="External"/><Relationship Id="rId7" Type="http://schemas.openxmlformats.org/officeDocument/2006/relationships/image" Target="../media/image38.pn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hyperlink" Target="https://www.who.int/publications/i/item/world-report-on-hearing" TargetMode="External"/><Relationship Id="rId5" Type="http://schemas.openxmlformats.org/officeDocument/2006/relationships/hyperlink" Target="https://www.birmingham.ac.uk/Documents/college-social-sciences/social-policy/HSMC/presentations/Michael-Parsonage-Physical-health-and-mental-health.pdf" TargetMode="External"/><Relationship Id="rId4" Type="http://schemas.openxmlformats.org/officeDocument/2006/relationships/hyperlink" Target="https://apps.who.int/iris/bitstream/handle/10665/271246/PMC3537253.pdf?sequence=1&amp;isAllowed=y"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hyperlink" Target="https://www.ncbi.nlm.nih.gov/pmc/articles/PMC6698612/" TargetMode="External"/><Relationship Id="rId2" Type="http://schemas.openxmlformats.org/officeDocument/2006/relationships/image" Target="../media/image32.png"/><Relationship Id="rId1" Type="http://schemas.openxmlformats.org/officeDocument/2006/relationships/slideLayout" Target="../slideLayouts/slideLayout10.xml"/><Relationship Id="rId5" Type="http://schemas.openxmlformats.org/officeDocument/2006/relationships/image" Target="../media/image33.png"/><Relationship Id="rId4" Type="http://schemas.openxmlformats.org/officeDocument/2006/relationships/hyperlink" Target="https://jamanetwork.com/journals/jamanetworkopen/fullarticle/2768374"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who.int/publications/i/item/world-report-on-hearing" TargetMode="External"/><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hyperlink" Target="https://www.who.int/campaigns/world-hearing-day/2022" TargetMode="External"/><Relationship Id="rId7" Type="http://schemas.openxmlformats.org/officeDocument/2006/relationships/image" Target="../media/image35.pn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hyperlink" Target="https://www.who.int/publications/i/item/world-report-on-hearing" TargetMode="External"/><Relationship Id="rId5" Type="http://schemas.openxmlformats.org/officeDocument/2006/relationships/hyperlink" Target="https://ec.europa.eu/eurostat/statistics-explained/index.php?title=People_in_the_EU_-_population_projections&amp;oldid=497115#Population_projections" TargetMode="External"/><Relationship Id="rId4" Type="http://schemas.openxmlformats.org/officeDocument/2006/relationships/hyperlink" Target="https://ec.europa.eu/eurostat/statistics-explained/index.php?title=Population_and_population_change_statistic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who.int/publications/i/item/world-report-on-hearing" TargetMode="External"/><Relationship Id="rId2" Type="http://schemas.openxmlformats.org/officeDocument/2006/relationships/image" Target="../media/image32.png"/><Relationship Id="rId1" Type="http://schemas.openxmlformats.org/officeDocument/2006/relationships/slideLayout" Target="../slideLayouts/slideLayout10.xml"/><Relationship Id="rId5" Type="http://schemas.openxmlformats.org/officeDocument/2006/relationships/image" Target="../media/image36.png"/><Relationship Id="rId4" Type="http://schemas.openxmlformats.org/officeDocument/2006/relationships/hyperlink" Target="https://ec.europa.eu/eurostat/statistics-explained/index.php?title=Ageing_Europe_-_statistics_on_population_developments#Older_people_.E2.80.94_population_overview"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who.int/medicines/areas/priority_medicines/Ch6_21Hearing.pdf" TargetMode="External"/><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4">
            <a:extLst>
              <a:ext uri="{FF2B5EF4-FFF2-40B4-BE49-F238E27FC236}">
                <a16:creationId xmlns:a16="http://schemas.microsoft.com/office/drawing/2014/main" id="{A1A9D0AE-EED9-486C-912A-352DD5D34C30}"/>
              </a:ext>
            </a:extLst>
          </p:cNvPr>
          <p:cNvPicPr>
            <a:picLocks noChangeAspect="1"/>
          </p:cNvPicPr>
          <p:nvPr/>
        </p:nvPicPr>
        <p:blipFill rotWithShape="1">
          <a:blip r:embed="rId2" cstate="email">
            <a:grayscl/>
            <a:alphaModFix amt="8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10896" y="0"/>
            <a:ext cx="9144000" cy="5144543"/>
          </a:xfrm>
          <a:prstGeom prst="rect">
            <a:avLst/>
          </a:prstGeom>
          <a:solidFill>
            <a:srgbClr val="CC3300"/>
          </a:solidFill>
        </p:spPr>
      </p:pic>
      <p:sp>
        <p:nvSpPr>
          <p:cNvPr id="5" name="Text Placeholder 4">
            <a:extLst>
              <a:ext uri="{FF2B5EF4-FFF2-40B4-BE49-F238E27FC236}">
                <a16:creationId xmlns:a16="http://schemas.microsoft.com/office/drawing/2014/main" id="{C76D3B65-91D3-D44C-8DF9-FF3D91E8F729}"/>
              </a:ext>
            </a:extLst>
          </p:cNvPr>
          <p:cNvSpPr>
            <a:spLocks noGrp="1"/>
          </p:cNvSpPr>
          <p:nvPr>
            <p:ph type="body" sz="quarter" idx="12"/>
          </p:nvPr>
        </p:nvSpPr>
        <p:spPr>
          <a:xfrm>
            <a:off x="32689" y="2981551"/>
            <a:ext cx="9122207" cy="1134000"/>
          </a:xfrm>
        </p:spPr>
        <p:txBody>
          <a:bodyPr wrap="none" lIns="162000" tIns="143822" rIns="0" bIns="0" anchor="t">
            <a:noAutofit/>
          </a:bodyPr>
          <a:lstStyle/>
          <a:p>
            <a:r>
              <a:rPr lang="en-GB">
                <a:latin typeface="Arial Black" panose="020B0A04020102020204" pitchFamily="34" charset="0"/>
                <a:cs typeface="Calibri" panose="020F0502020204030204" pitchFamily="34" charset="0"/>
              </a:rPr>
              <a:t>HEARING LOSS AND MENTAL HEALTH</a:t>
            </a:r>
          </a:p>
          <a:p>
            <a:r>
              <a:rPr lang="en-GB" sz="2000">
                <a:latin typeface="Arial Black" panose="020B0A04020102020204" pitchFamily="34" charset="0"/>
                <a:cs typeface="Calibri" panose="020F0502020204030204" pitchFamily="34" charset="0"/>
              </a:rPr>
              <a:t>Social Media Toolkit – January 2022</a:t>
            </a:r>
          </a:p>
        </p:txBody>
      </p:sp>
      <p:pic>
        <p:nvPicPr>
          <p:cNvPr id="12" name="Picture Placeholder 11">
            <a:extLst>
              <a:ext uri="{FF2B5EF4-FFF2-40B4-BE49-F238E27FC236}">
                <a16:creationId xmlns:a16="http://schemas.microsoft.com/office/drawing/2014/main" id="{FB38AF4C-F7E1-8B4E-B404-2FA703ADC58B}"/>
              </a:ext>
            </a:extLst>
          </p:cNvPr>
          <p:cNvPicPr>
            <a:picLocks noGrp="1" noChangeAspect="1"/>
          </p:cNvPicPr>
          <p:nvPr>
            <p:ph type="pic" sz="quarter" idx="22"/>
          </p:nvPr>
        </p:nvPicPr>
        <p:blipFill>
          <a:blip r:embed="rId4" cstate="screen">
            <a:extLst>
              <a:ext uri="{28A0092B-C50C-407E-A947-70E740481C1C}">
                <a14:useLocalDpi xmlns:a14="http://schemas.microsoft.com/office/drawing/2010/main"/>
              </a:ext>
            </a:extLst>
          </a:blip>
          <a:srcRect t="122" b="122"/>
          <a:stretch>
            <a:fillRect/>
          </a:stretch>
        </p:blipFill>
        <p:spPr>
          <a:xfrm>
            <a:off x="7091024" y="319087"/>
            <a:ext cx="2052976" cy="511917"/>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4F93E22A-71B3-4BED-A1B1-581C9A48E5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3388" y="4462861"/>
            <a:ext cx="771786" cy="544046"/>
          </a:xfrm>
          <a:prstGeom prst="rect">
            <a:avLst/>
          </a:prstGeom>
        </p:spPr>
      </p:pic>
      <p:pic>
        <p:nvPicPr>
          <p:cNvPr id="18" name="Picture 17">
            <a:extLst>
              <a:ext uri="{FF2B5EF4-FFF2-40B4-BE49-F238E27FC236}">
                <a16:creationId xmlns:a16="http://schemas.microsoft.com/office/drawing/2014/main" id="{E43A1C8B-F540-4603-8D16-C57F36B0CD78}"/>
              </a:ext>
            </a:extLst>
          </p:cNvPr>
          <p:cNvPicPr/>
          <p:nvPr/>
        </p:nvPicPr>
        <p:blipFill rotWithShape="1">
          <a:blip r:embed="rId6" cstate="print">
            <a:extLst>
              <a:ext uri="{28A0092B-C50C-407E-A947-70E740481C1C}">
                <a14:useLocalDpi xmlns:a14="http://schemas.microsoft.com/office/drawing/2010/main" val="0"/>
              </a:ext>
            </a:extLst>
          </a:blip>
          <a:srcRect l="9847" t="43117" r="9529" b="44193"/>
          <a:stretch/>
        </p:blipFill>
        <p:spPr bwMode="auto">
          <a:xfrm>
            <a:off x="6687047" y="4214192"/>
            <a:ext cx="2368127" cy="166978"/>
          </a:xfrm>
          <a:prstGeom prst="rect">
            <a:avLst/>
          </a:prstGeom>
          <a:noFill/>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725D7671-819C-4B71-AAC7-EE1C7E0A0222}"/>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9014" y="4663785"/>
            <a:ext cx="1062288" cy="166978"/>
          </a:xfrm>
          <a:prstGeom prst="rect">
            <a:avLst/>
          </a:prstGeom>
          <a:noFill/>
        </p:spPr>
      </p:pic>
      <p:pic>
        <p:nvPicPr>
          <p:cNvPr id="8" name="Picture 7">
            <a:extLst>
              <a:ext uri="{FF2B5EF4-FFF2-40B4-BE49-F238E27FC236}">
                <a16:creationId xmlns:a16="http://schemas.microsoft.com/office/drawing/2014/main" id="{E4171E50-7970-4336-8C38-673D7FC557DB}"/>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0173" y="4512837"/>
            <a:ext cx="912926" cy="393626"/>
          </a:xfrm>
          <a:prstGeom prst="rect">
            <a:avLst/>
          </a:prstGeom>
          <a:noFill/>
        </p:spPr>
      </p:pic>
      <p:pic>
        <p:nvPicPr>
          <p:cNvPr id="9" name="Picture 8">
            <a:extLst>
              <a:ext uri="{FF2B5EF4-FFF2-40B4-BE49-F238E27FC236}">
                <a16:creationId xmlns:a16="http://schemas.microsoft.com/office/drawing/2014/main" id="{F51BE931-9F20-4417-B838-5B19CB71794F}"/>
              </a:ext>
            </a:extLst>
          </p:cNvPr>
          <p:cNvPicPr/>
          <p:nvPr/>
        </p:nvPicPr>
        <p:blipFill rotWithShape="1">
          <a:blip r:embed="rId9" cstate="print">
            <a:extLst>
              <a:ext uri="{28A0092B-C50C-407E-A947-70E740481C1C}">
                <a14:useLocalDpi xmlns:a14="http://schemas.microsoft.com/office/drawing/2010/main" val="0"/>
              </a:ext>
            </a:extLst>
          </a:blip>
          <a:srcRect l="8797" t="17127" r="11663" b="10364"/>
          <a:stretch/>
        </p:blipFill>
        <p:spPr bwMode="auto">
          <a:xfrm>
            <a:off x="1660861" y="4520284"/>
            <a:ext cx="771786" cy="393626"/>
          </a:xfrm>
          <a:prstGeom prst="rect">
            <a:avLst/>
          </a:prstGeom>
          <a:noFill/>
        </p:spPr>
      </p:pic>
      <p:pic>
        <p:nvPicPr>
          <p:cNvPr id="10" name="Picture 9">
            <a:extLst>
              <a:ext uri="{FF2B5EF4-FFF2-40B4-BE49-F238E27FC236}">
                <a16:creationId xmlns:a16="http://schemas.microsoft.com/office/drawing/2014/main" id="{81EEFC2F-4C53-4368-89D3-88E7CF484547}"/>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77757" y="4462861"/>
            <a:ext cx="521516" cy="513078"/>
          </a:xfrm>
          <a:prstGeom prst="rect">
            <a:avLst/>
          </a:prstGeom>
          <a:noFill/>
        </p:spPr>
      </p:pic>
      <p:pic>
        <p:nvPicPr>
          <p:cNvPr id="13" name="Picture 12">
            <a:extLst>
              <a:ext uri="{FF2B5EF4-FFF2-40B4-BE49-F238E27FC236}">
                <a16:creationId xmlns:a16="http://schemas.microsoft.com/office/drawing/2014/main" id="{01B21029-E36F-41AD-BB2C-495DF0D6EB75}"/>
              </a:ext>
            </a:extLst>
          </p:cNvPr>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13662" y="4496597"/>
            <a:ext cx="912927" cy="428208"/>
          </a:xfrm>
          <a:prstGeom prst="rect">
            <a:avLst/>
          </a:prstGeom>
          <a:noFill/>
        </p:spPr>
      </p:pic>
      <p:pic>
        <p:nvPicPr>
          <p:cNvPr id="14" name="Picture 13">
            <a:extLst>
              <a:ext uri="{FF2B5EF4-FFF2-40B4-BE49-F238E27FC236}">
                <a16:creationId xmlns:a16="http://schemas.microsoft.com/office/drawing/2014/main" id="{25070B35-F33D-446D-A268-8E6B02C02597}"/>
              </a:ext>
            </a:extLst>
          </p:cNvPr>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552980" y="4456015"/>
            <a:ext cx="521516" cy="513077"/>
          </a:xfrm>
          <a:prstGeom prst="rect">
            <a:avLst/>
          </a:prstGeom>
          <a:noFill/>
        </p:spPr>
      </p:pic>
      <p:pic>
        <p:nvPicPr>
          <p:cNvPr id="15" name="Picture 14">
            <a:extLst>
              <a:ext uri="{FF2B5EF4-FFF2-40B4-BE49-F238E27FC236}">
                <a16:creationId xmlns:a16="http://schemas.microsoft.com/office/drawing/2014/main" id="{0B771A5D-2FE1-4984-A906-7DB6DBA8C607}"/>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19694" y="4468283"/>
            <a:ext cx="565834" cy="513078"/>
          </a:xfrm>
          <a:prstGeom prst="rect">
            <a:avLst/>
          </a:prstGeom>
          <a:noFill/>
        </p:spPr>
      </p:pic>
      <p:pic>
        <p:nvPicPr>
          <p:cNvPr id="19" name="Picture 18">
            <a:extLst>
              <a:ext uri="{FF2B5EF4-FFF2-40B4-BE49-F238E27FC236}">
                <a16:creationId xmlns:a16="http://schemas.microsoft.com/office/drawing/2014/main" id="{4596FEF8-8C60-45BB-89F2-897C8698F16B}"/>
              </a:ext>
            </a:extLst>
          </p:cNvPr>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29354" y="4478343"/>
            <a:ext cx="565834" cy="513079"/>
          </a:xfrm>
          <a:prstGeom prst="rect">
            <a:avLst/>
          </a:prstGeom>
          <a:noFill/>
        </p:spPr>
      </p:pic>
    </p:spTree>
    <p:extLst>
      <p:ext uri="{BB962C8B-B14F-4D97-AF65-F5344CB8AC3E}">
        <p14:creationId xmlns:p14="http://schemas.microsoft.com/office/powerpoint/2010/main" val="255651514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solidFill>
                  <a:srgbClr val="C00000"/>
                </a:solidFill>
                <a:latin typeface="Arial Black"/>
                <a:cs typeface="Calibri"/>
              </a:rPr>
              <a:t>#ListenUp Post n°6 </a:t>
            </a:r>
            <a:endParaRPr lang="en-GB" sz="2800" b="1" dirty="0">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5062924"/>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dirty="0" err="1">
                <a:latin typeface="Georgia"/>
                <a:cs typeface="Calibri Light"/>
              </a:rPr>
              <a:t>Psychische</a:t>
            </a:r>
            <a:r>
              <a:rPr lang="en-US" sz="1100" dirty="0">
                <a:latin typeface="Georgia"/>
                <a:cs typeface="Calibri Light"/>
              </a:rPr>
              <a:t> </a:t>
            </a:r>
            <a:r>
              <a:rPr lang="en-US" sz="1100" dirty="0" err="1">
                <a:latin typeface="Georgia"/>
                <a:cs typeface="Calibri Light"/>
              </a:rPr>
              <a:t>Erkrankungen</a:t>
            </a:r>
            <a:r>
              <a:rPr lang="en-US" sz="1100" dirty="0">
                <a:latin typeface="Georgia"/>
                <a:cs typeface="Calibri Light"/>
              </a:rPr>
              <a:t> </a:t>
            </a:r>
            <a:r>
              <a:rPr lang="en-US" sz="1100" dirty="0" err="1">
                <a:latin typeface="Georgia"/>
                <a:cs typeface="Calibri Light"/>
              </a:rPr>
              <a:t>sind</a:t>
            </a:r>
            <a:r>
              <a:rPr lang="en-US" sz="1100" dirty="0">
                <a:latin typeface="Georgia"/>
                <a:cs typeface="Calibri Light"/>
              </a:rPr>
              <a:t> </a:t>
            </a:r>
            <a:r>
              <a:rPr lang="en-US" sz="1100" dirty="0" err="1">
                <a:latin typeface="Georgia"/>
                <a:cs typeface="Calibri Light"/>
              </a:rPr>
              <a:t>eine</a:t>
            </a:r>
            <a:r>
              <a:rPr lang="en-US" sz="1100" dirty="0">
                <a:latin typeface="Georgia"/>
                <a:cs typeface="Calibri Light"/>
              </a:rPr>
              <a:t> </a:t>
            </a:r>
            <a:r>
              <a:rPr lang="en-US" sz="1100" dirty="0" err="1">
                <a:latin typeface="Georgia"/>
                <a:cs typeface="Calibri Light"/>
              </a:rPr>
              <a:t>bekannte</a:t>
            </a:r>
            <a:r>
              <a:rPr lang="en-US" sz="1100" dirty="0">
                <a:latin typeface="Georgia"/>
                <a:cs typeface="Calibri Light"/>
              </a:rPr>
              <a:t> </a:t>
            </a:r>
            <a:r>
              <a:rPr lang="en-US" sz="1100" dirty="0" err="1">
                <a:latin typeface="Georgia"/>
                <a:cs typeface="Calibri Light"/>
              </a:rPr>
              <a:t>Begleiterkrankung</a:t>
            </a:r>
            <a:r>
              <a:rPr lang="en-US" sz="1100" dirty="0">
                <a:latin typeface="Georgia"/>
                <a:cs typeface="Calibri Light"/>
              </a:rPr>
              <a:t> von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Dennoch</a:t>
            </a:r>
            <a:r>
              <a:rPr lang="en-US" sz="1100" dirty="0">
                <a:latin typeface="Georgia"/>
                <a:cs typeface="Calibri Light"/>
              </a:rPr>
              <a:t> </a:t>
            </a:r>
            <a:r>
              <a:rPr lang="en-US" sz="1100" dirty="0" err="1">
                <a:latin typeface="Georgia"/>
                <a:cs typeface="Calibri Light"/>
              </a:rPr>
              <a:t>werden</a:t>
            </a:r>
            <a:r>
              <a:rPr lang="en-US" sz="1100" dirty="0">
                <a:latin typeface="Georgia"/>
                <a:cs typeface="Calibri Light"/>
              </a:rPr>
              <a:t> </a:t>
            </a:r>
            <a:r>
              <a:rPr lang="en-US" sz="1100" dirty="0" err="1">
                <a:latin typeface="Georgia"/>
                <a:cs typeface="Calibri Light"/>
              </a:rPr>
              <a:t>sie</a:t>
            </a:r>
            <a:r>
              <a:rPr lang="en-US" sz="1100" dirty="0">
                <a:latin typeface="Georgia"/>
                <a:cs typeface="Calibri Light"/>
              </a:rPr>
              <a:t> oft </a:t>
            </a:r>
            <a:r>
              <a:rPr lang="en-US" sz="1100" dirty="0" err="1">
                <a:latin typeface="Georgia"/>
                <a:cs typeface="Calibri Light"/>
              </a:rPr>
              <a:t>getrennt</a:t>
            </a:r>
            <a:r>
              <a:rPr lang="en-US" sz="1100" dirty="0">
                <a:latin typeface="Georgia"/>
                <a:cs typeface="Calibri Light"/>
              </a:rPr>
              <a:t> </a:t>
            </a:r>
            <a:r>
              <a:rPr lang="en-US" sz="1100" dirty="0" err="1">
                <a:latin typeface="Georgia"/>
                <a:cs typeface="Calibri Light"/>
              </a:rPr>
              <a:t>behandelt</a:t>
            </a:r>
            <a:r>
              <a:rPr lang="en-US" sz="1100" dirty="0">
                <a:latin typeface="Georgia"/>
                <a:cs typeface="Calibri Light"/>
              </a:rPr>
              <a:t>. Es </a:t>
            </a:r>
            <a:r>
              <a:rPr lang="en-US" sz="1100" dirty="0" err="1">
                <a:latin typeface="Georgia"/>
                <a:cs typeface="Calibri Light"/>
              </a:rPr>
              <a:t>bedarf</a:t>
            </a:r>
            <a:r>
              <a:rPr lang="en-US" sz="1100" dirty="0">
                <a:latin typeface="Georgia"/>
                <a:cs typeface="Calibri Light"/>
              </a:rPr>
              <a:t> </a:t>
            </a:r>
            <a:r>
              <a:rPr lang="en-US" sz="1100" dirty="0" err="1">
                <a:latin typeface="Georgia"/>
                <a:cs typeface="Calibri Light"/>
              </a:rPr>
              <a:t>eines</a:t>
            </a:r>
            <a:r>
              <a:rPr lang="en-US" sz="1100" dirty="0">
                <a:latin typeface="Georgia"/>
                <a:cs typeface="Calibri Light"/>
              </a:rPr>
              <a:t> </a:t>
            </a:r>
            <a:r>
              <a:rPr lang="en-US" sz="1100" dirty="0" err="1">
                <a:latin typeface="Georgia"/>
                <a:cs typeface="Calibri Light"/>
              </a:rPr>
              <a:t>ganzheitlichen</a:t>
            </a:r>
            <a:r>
              <a:rPr lang="en-US" sz="1100" dirty="0">
                <a:latin typeface="Georgia"/>
                <a:cs typeface="Calibri Light"/>
              </a:rPr>
              <a:t> Ansatzes </a:t>
            </a:r>
            <a:r>
              <a:rPr lang="en-US" sz="1100" dirty="0" err="1">
                <a:latin typeface="Georgia"/>
                <a:cs typeface="Calibri Light"/>
              </a:rPr>
              <a:t>zur</a:t>
            </a:r>
            <a:r>
              <a:rPr lang="en-US" sz="1100" dirty="0">
                <a:latin typeface="Georgia"/>
                <a:cs typeface="Calibri Light"/>
              </a:rPr>
              <a:t> </a:t>
            </a:r>
            <a:r>
              <a:rPr lang="en-US" sz="1100" dirty="0" err="1">
                <a:latin typeface="Georgia"/>
                <a:cs typeface="Calibri Light"/>
              </a:rPr>
              <a:t>Hörgesundheit</a:t>
            </a:r>
            <a:r>
              <a:rPr lang="en-US" sz="1100" dirty="0">
                <a:latin typeface="Georgia"/>
                <a:cs typeface="Calibri Light"/>
              </a:rPr>
              <a:t>, um </a:t>
            </a:r>
            <a:r>
              <a:rPr lang="en-US" sz="1100" dirty="0" err="1">
                <a:latin typeface="Georgia"/>
                <a:cs typeface="Calibri Light"/>
              </a:rPr>
              <a:t>Europas</a:t>
            </a:r>
            <a:r>
              <a:rPr lang="en-US" sz="1100" dirty="0">
                <a:latin typeface="Georgia"/>
                <a:cs typeface="Calibri Light"/>
              </a:rPr>
              <a:t> </a:t>
            </a:r>
            <a:r>
              <a:rPr lang="en-US" sz="1100" dirty="0" err="1">
                <a:latin typeface="Georgia"/>
                <a:cs typeface="Calibri Light"/>
              </a:rPr>
              <a:t>Bevölkerung</a:t>
            </a:r>
            <a:r>
              <a:rPr lang="en-US" sz="1100" dirty="0">
                <a:latin typeface="Georgia"/>
                <a:cs typeface="Calibri Light"/>
              </a:rPr>
              <a:t> </a:t>
            </a:r>
            <a:r>
              <a:rPr lang="en-US" sz="1100" dirty="0" err="1">
                <a:latin typeface="Georgia"/>
                <a:cs typeface="Calibri Light"/>
              </a:rPr>
              <a:t>zu</a:t>
            </a:r>
            <a:r>
              <a:rPr lang="en-US" sz="1100" dirty="0">
                <a:latin typeface="Georgia"/>
                <a:cs typeface="Calibri Light"/>
              </a:rPr>
              <a:t> </a:t>
            </a:r>
            <a:r>
              <a:rPr lang="en-US" sz="1100" dirty="0" err="1">
                <a:latin typeface="Georgia"/>
                <a:cs typeface="Calibri Light"/>
              </a:rPr>
              <a:t>schützen</a:t>
            </a:r>
            <a:r>
              <a:rPr lang="en-US" sz="1100" dirty="0">
                <a:latin typeface="Georgia"/>
                <a:cs typeface="Calibri Light"/>
              </a:rPr>
              <a:t> und bis </a:t>
            </a:r>
            <a:r>
              <a:rPr lang="en-US" sz="1100" dirty="0" err="1">
                <a:latin typeface="Georgia"/>
                <a:cs typeface="Calibri Light"/>
              </a:rPr>
              <a:t>zu</a:t>
            </a:r>
            <a:r>
              <a:rPr lang="en-US" sz="1100" dirty="0">
                <a:latin typeface="Georgia"/>
                <a:cs typeface="Calibri Light"/>
              </a:rPr>
              <a:t> 60% an </a:t>
            </a:r>
            <a:r>
              <a:rPr lang="en-US" sz="1100" dirty="0" err="1">
                <a:latin typeface="Georgia"/>
                <a:cs typeface="Calibri Light"/>
              </a:rPr>
              <a:t>Kosten</a:t>
            </a:r>
            <a:r>
              <a:rPr lang="en-US" sz="1100" dirty="0">
                <a:latin typeface="Georgia"/>
                <a:cs typeface="Calibri Light"/>
              </a:rPr>
              <a:t> </a:t>
            </a:r>
            <a:r>
              <a:rPr lang="en-US" sz="1100" dirty="0" err="1">
                <a:latin typeface="Georgia"/>
                <a:cs typeface="Calibri Light"/>
              </a:rPr>
              <a:t>einzusparen</a:t>
            </a:r>
            <a:r>
              <a:rPr lang="en-US" sz="1100" dirty="0">
                <a:latin typeface="Georgia"/>
                <a:cs typeface="Calibri Light"/>
              </a:rPr>
              <a:t>. #ListenUp </a:t>
            </a:r>
          </a:p>
          <a:p>
            <a:endParaRPr lang="en-US" sz="1600" dirty="0"/>
          </a:p>
          <a:p>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err="1">
                <a:latin typeface="Georgia"/>
                <a:cs typeface="Calibri Light"/>
              </a:rPr>
              <a:t>Begleiterkrankungen</a:t>
            </a:r>
            <a:r>
              <a:rPr lang="en-US" sz="1100" dirty="0">
                <a:latin typeface="Georgia"/>
                <a:cs typeface="Calibri Light"/>
              </a:rPr>
              <a:t> von </a:t>
            </a:r>
            <a:r>
              <a:rPr lang="en-US" sz="1100" dirty="0" err="1">
                <a:latin typeface="Georgia"/>
                <a:cs typeface="Calibri Light"/>
              </a:rPr>
              <a:t>Hörstörungen</a:t>
            </a:r>
            <a:r>
              <a:rPr lang="en-US" sz="1100" dirty="0">
                <a:latin typeface="Georgia"/>
                <a:cs typeface="Calibri Light"/>
              </a:rPr>
              <a:t> </a:t>
            </a:r>
            <a:r>
              <a:rPr lang="en-US" sz="1100" dirty="0" err="1">
                <a:latin typeface="Georgia"/>
                <a:cs typeface="Calibri Light"/>
              </a:rPr>
              <a:t>führen</a:t>
            </a:r>
            <a:r>
              <a:rPr lang="en-US" sz="1100" dirty="0">
                <a:latin typeface="Georgia"/>
                <a:cs typeface="Calibri Light"/>
              </a:rPr>
              <a:t> </a:t>
            </a:r>
            <a:r>
              <a:rPr lang="en-US" sz="1100" dirty="0" err="1">
                <a:latin typeface="Georgia"/>
                <a:cs typeface="Calibri Light"/>
              </a:rPr>
              <a:t>zu</a:t>
            </a:r>
            <a:r>
              <a:rPr lang="en-US" sz="1100" dirty="0">
                <a:latin typeface="Georgia"/>
                <a:cs typeface="Calibri Light"/>
              </a:rPr>
              <a:t> </a:t>
            </a:r>
            <a:r>
              <a:rPr lang="en-US" sz="1100" dirty="0" err="1">
                <a:latin typeface="Georgia"/>
                <a:cs typeface="Calibri Light"/>
              </a:rPr>
              <a:t>schlechteren</a:t>
            </a:r>
            <a:r>
              <a:rPr lang="en-US" sz="1100" dirty="0">
                <a:latin typeface="Georgia"/>
                <a:cs typeface="Calibri Light"/>
              </a:rPr>
              <a:t> </a:t>
            </a:r>
            <a:r>
              <a:rPr lang="en-US" sz="1100" dirty="0" err="1">
                <a:latin typeface="Georgia"/>
                <a:cs typeface="Calibri Light"/>
              </a:rPr>
              <a:t>klinischen</a:t>
            </a:r>
            <a:r>
              <a:rPr lang="en-US" sz="1100" dirty="0">
                <a:latin typeface="Georgia"/>
                <a:cs typeface="Calibri Light"/>
              </a:rPr>
              <a:t> </a:t>
            </a:r>
            <a:r>
              <a:rPr lang="en-US" sz="1100" dirty="0" err="1">
                <a:latin typeface="Georgia"/>
                <a:cs typeface="Calibri Light"/>
              </a:rPr>
              <a:t>Ergebnissen</a:t>
            </a:r>
            <a:r>
              <a:rPr lang="en-US" sz="1100" dirty="0">
                <a:latin typeface="Georgia"/>
                <a:cs typeface="Calibri Light"/>
              </a:rPr>
              <a:t> und </a:t>
            </a:r>
            <a:r>
              <a:rPr lang="en-US" sz="1100" dirty="0" err="1">
                <a:latin typeface="Georgia"/>
                <a:cs typeface="Calibri Light"/>
              </a:rPr>
              <a:t>Behandlungsmöglichkeiten</a:t>
            </a:r>
            <a:r>
              <a:rPr lang="en-US" sz="1100" dirty="0">
                <a:latin typeface="Georgia"/>
                <a:cs typeface="Calibri Light"/>
              </a:rPr>
              <a:t> von </a:t>
            </a:r>
            <a:r>
              <a:rPr lang="en-US" sz="1100" dirty="0" err="1">
                <a:latin typeface="Georgia"/>
                <a:cs typeface="Calibri Light"/>
              </a:rPr>
              <a:t>körperlichen</a:t>
            </a:r>
            <a:r>
              <a:rPr lang="en-US" sz="1100" dirty="0">
                <a:latin typeface="Georgia"/>
                <a:cs typeface="Calibri Light"/>
              </a:rPr>
              <a:t> </a:t>
            </a:r>
            <a:r>
              <a:rPr lang="en-US" sz="1100" dirty="0" err="1">
                <a:latin typeface="Georgia"/>
                <a:cs typeface="Calibri Light"/>
              </a:rPr>
              <a:t>Beschwerden</a:t>
            </a:r>
            <a:r>
              <a:rPr lang="en-US" sz="1100" dirty="0">
                <a:latin typeface="Georgia"/>
                <a:cs typeface="Calibri Light"/>
              </a:rPr>
              <a:t>, </a:t>
            </a:r>
            <a:r>
              <a:rPr lang="en-US" sz="1100" dirty="0" err="1">
                <a:latin typeface="Georgia"/>
                <a:cs typeface="Calibri Light"/>
              </a:rPr>
              <a:t>geringerer</a:t>
            </a:r>
            <a:r>
              <a:rPr lang="en-US" sz="1100" dirty="0">
                <a:latin typeface="Georgia"/>
                <a:cs typeface="Calibri Light"/>
              </a:rPr>
              <a:t> </a:t>
            </a:r>
            <a:r>
              <a:rPr lang="en-US" sz="1100" dirty="0" err="1">
                <a:latin typeface="Georgia"/>
                <a:cs typeface="Calibri Light"/>
              </a:rPr>
              <a:t>Lebensqualität</a:t>
            </a:r>
            <a:r>
              <a:rPr lang="en-US" sz="1100" dirty="0">
                <a:latin typeface="Georgia"/>
                <a:cs typeface="Calibri Light"/>
              </a:rPr>
              <a:t> und </a:t>
            </a:r>
            <a:r>
              <a:rPr lang="en-US" sz="1100" dirty="0" err="1">
                <a:latin typeface="Georgia"/>
                <a:cs typeface="Calibri Light"/>
              </a:rPr>
              <a:t>höheren</a:t>
            </a:r>
            <a:r>
              <a:rPr lang="en-US" sz="1100" dirty="0">
                <a:latin typeface="Georgia"/>
                <a:cs typeface="Calibri Light"/>
              </a:rPr>
              <a:t> </a:t>
            </a:r>
            <a:r>
              <a:rPr lang="en-US" sz="1100" dirty="0" err="1">
                <a:latin typeface="Georgia"/>
                <a:cs typeface="Calibri Light"/>
              </a:rPr>
              <a:t>Pflegekosten</a:t>
            </a:r>
            <a:r>
              <a:rPr lang="en-US" sz="1100" dirty="0">
                <a:latin typeface="Georgia"/>
                <a:cs typeface="Calibri Light"/>
              </a:rPr>
              <a:t>.</a:t>
            </a:r>
          </a:p>
          <a:p>
            <a:pPr marL="171450" indent="-171450" algn="just">
              <a:spcBef>
                <a:spcPts val="600"/>
              </a:spcBef>
              <a:buFont typeface="Arial" panose="020B0604020202020204" pitchFamily="34" charset="0"/>
              <a:buChar char="•"/>
            </a:pPr>
            <a:r>
              <a:rPr lang="en-US" sz="1100" dirty="0" err="1">
                <a:latin typeface="Georgia"/>
                <a:cs typeface="Calibri Light"/>
              </a:rPr>
              <a:t>Hörgesundheit</a:t>
            </a:r>
            <a:r>
              <a:rPr lang="en-US" sz="1100" dirty="0">
                <a:latin typeface="Georgia"/>
                <a:cs typeface="Calibri Light"/>
              </a:rPr>
              <a:t> </a:t>
            </a:r>
            <a:r>
              <a:rPr lang="en-US" sz="1100" dirty="0" err="1">
                <a:latin typeface="Georgia"/>
                <a:cs typeface="Calibri Light"/>
              </a:rPr>
              <a:t>reicht</a:t>
            </a:r>
            <a:r>
              <a:rPr lang="en-US" sz="1100" dirty="0">
                <a:latin typeface="Georgia"/>
                <a:cs typeface="Calibri Light"/>
              </a:rPr>
              <a:t> </a:t>
            </a:r>
            <a:r>
              <a:rPr lang="en-US" sz="1100" dirty="0" err="1">
                <a:latin typeface="Georgia"/>
                <a:cs typeface="Calibri Light"/>
              </a:rPr>
              <a:t>weit</a:t>
            </a:r>
            <a:r>
              <a:rPr lang="en-US" sz="1100" dirty="0">
                <a:latin typeface="Georgia"/>
                <a:cs typeface="Calibri Light"/>
              </a:rPr>
              <a:t> </a:t>
            </a:r>
            <a:r>
              <a:rPr lang="en-US" sz="1100" dirty="0" err="1">
                <a:latin typeface="Georgia"/>
                <a:cs typeface="Calibri Light"/>
              </a:rPr>
              <a:t>über</a:t>
            </a:r>
            <a:r>
              <a:rPr lang="en-US" sz="1100" dirty="0">
                <a:latin typeface="Georgia"/>
                <a:cs typeface="Calibri Light"/>
              </a:rPr>
              <a:t> das </a:t>
            </a:r>
            <a:r>
              <a:rPr lang="en-US" sz="1100" dirty="0" err="1">
                <a:latin typeface="Georgia"/>
                <a:cs typeface="Calibri Light"/>
              </a:rPr>
              <a:t>Gesundheitswesen</a:t>
            </a:r>
            <a:r>
              <a:rPr lang="en-US" sz="1100" dirty="0">
                <a:latin typeface="Georgia"/>
                <a:cs typeface="Calibri Light"/>
              </a:rPr>
              <a:t> </a:t>
            </a:r>
            <a:r>
              <a:rPr lang="en-US" sz="1100" dirty="0" err="1">
                <a:latin typeface="Georgia"/>
                <a:cs typeface="Calibri Light"/>
              </a:rPr>
              <a:t>hinaus</a:t>
            </a:r>
            <a:r>
              <a:rPr lang="en-US" sz="1100" dirty="0">
                <a:latin typeface="Georgia"/>
                <a:cs typeface="Calibri Light"/>
              </a:rPr>
              <a:t>. Es </a:t>
            </a:r>
            <a:r>
              <a:rPr lang="en-US" sz="1100" dirty="0" err="1">
                <a:latin typeface="Georgia"/>
                <a:cs typeface="Calibri Light"/>
              </a:rPr>
              <a:t>betrifft</a:t>
            </a:r>
            <a:r>
              <a:rPr lang="en-US" sz="1100" dirty="0">
                <a:latin typeface="Georgia"/>
                <a:cs typeface="Calibri Light"/>
              </a:rPr>
              <a:t> </a:t>
            </a:r>
            <a:r>
              <a:rPr lang="en-US" sz="1100" dirty="0" err="1">
                <a:latin typeface="Georgia"/>
                <a:cs typeface="Calibri Light"/>
              </a:rPr>
              <a:t>auch</a:t>
            </a:r>
            <a:r>
              <a:rPr lang="en-US" sz="1100" dirty="0">
                <a:latin typeface="Georgia"/>
                <a:cs typeface="Calibri Light"/>
              </a:rPr>
              <a:t> </a:t>
            </a:r>
            <a:r>
              <a:rPr lang="en-US" sz="1100" dirty="0" err="1">
                <a:latin typeface="Georgia"/>
                <a:cs typeface="Calibri Light"/>
              </a:rPr>
              <a:t>völlig</a:t>
            </a:r>
            <a:r>
              <a:rPr lang="en-US" sz="1100" dirty="0">
                <a:latin typeface="Georgia"/>
                <a:cs typeface="Calibri Light"/>
              </a:rPr>
              <a:t> </a:t>
            </a:r>
            <a:r>
              <a:rPr lang="en-US" sz="1100" dirty="0" err="1">
                <a:latin typeface="Georgia"/>
                <a:cs typeface="Calibri Light"/>
              </a:rPr>
              <a:t>andere</a:t>
            </a:r>
            <a:r>
              <a:rPr lang="en-US" sz="1100" dirty="0">
                <a:latin typeface="Georgia"/>
                <a:cs typeface="Calibri Light"/>
              </a:rPr>
              <a:t> </a:t>
            </a:r>
            <a:r>
              <a:rPr lang="en-US" sz="1100" dirty="0" err="1">
                <a:latin typeface="Georgia"/>
                <a:cs typeface="Calibri Light"/>
              </a:rPr>
              <a:t>Bereiche</a:t>
            </a:r>
            <a:r>
              <a:rPr lang="en-US" sz="1100" dirty="0">
                <a:latin typeface="Georgia"/>
                <a:cs typeface="Calibri Light"/>
              </a:rPr>
              <a:t> </a:t>
            </a:r>
            <a:r>
              <a:rPr lang="en-US" sz="1100" dirty="0" err="1">
                <a:latin typeface="Georgia"/>
                <a:cs typeface="Calibri Light"/>
              </a:rPr>
              <a:t>wie</a:t>
            </a:r>
            <a:r>
              <a:rPr lang="en-US" sz="1100" dirty="0">
                <a:latin typeface="Georgia"/>
                <a:cs typeface="Calibri Light"/>
              </a:rPr>
              <a:t> </a:t>
            </a:r>
            <a:r>
              <a:rPr lang="en-US" sz="1100" dirty="0" err="1">
                <a:latin typeface="Georgia"/>
                <a:cs typeface="Calibri Light"/>
              </a:rPr>
              <a:t>Sozialleistungen</a:t>
            </a:r>
            <a:r>
              <a:rPr lang="en-US" sz="1100" dirty="0">
                <a:latin typeface="Georgia"/>
                <a:cs typeface="Calibri Light"/>
              </a:rPr>
              <a:t>, </a:t>
            </a:r>
            <a:r>
              <a:rPr lang="en-US" sz="1100" dirty="0" err="1">
                <a:latin typeface="Georgia"/>
                <a:cs typeface="Calibri Light"/>
              </a:rPr>
              <a:t>Finanzen</a:t>
            </a:r>
            <a:r>
              <a:rPr lang="en-US" sz="1100" dirty="0">
                <a:latin typeface="Georgia"/>
                <a:cs typeface="Calibri Light"/>
              </a:rPr>
              <a:t>, </a:t>
            </a:r>
            <a:r>
              <a:rPr lang="en-US" sz="1100" dirty="0" err="1">
                <a:latin typeface="Georgia"/>
                <a:cs typeface="Calibri Light"/>
              </a:rPr>
              <a:t>Bildung</a:t>
            </a:r>
            <a:r>
              <a:rPr lang="en-US" sz="1100" dirty="0">
                <a:latin typeface="Georgia"/>
                <a:cs typeface="Calibri Light"/>
              </a:rPr>
              <a:t>, Arbeit, </a:t>
            </a:r>
            <a:r>
              <a:rPr lang="en-US" sz="1100" dirty="0" err="1">
                <a:latin typeface="Georgia"/>
                <a:cs typeface="Calibri Light"/>
              </a:rPr>
              <a:t>Wohnen</a:t>
            </a:r>
            <a:r>
              <a:rPr lang="en-US" sz="1100" dirty="0">
                <a:latin typeface="Georgia"/>
                <a:cs typeface="Calibri Light"/>
              </a:rPr>
              <a:t>, den </a:t>
            </a:r>
            <a:r>
              <a:rPr lang="en-US" sz="1100" dirty="0" err="1">
                <a:latin typeface="Georgia"/>
                <a:cs typeface="Calibri Light"/>
              </a:rPr>
              <a:t>privaten</a:t>
            </a:r>
            <a:r>
              <a:rPr lang="en-US" sz="1100" dirty="0">
                <a:latin typeface="Georgia"/>
                <a:cs typeface="Calibri Light"/>
              </a:rPr>
              <a:t> </a:t>
            </a:r>
            <a:r>
              <a:rPr lang="en-US" sz="1100" dirty="0" err="1">
                <a:latin typeface="Georgia"/>
                <a:cs typeface="Calibri Light"/>
              </a:rPr>
              <a:t>Sektor</a:t>
            </a:r>
            <a:r>
              <a:rPr lang="en-US" sz="1100" dirty="0">
                <a:latin typeface="Georgia"/>
                <a:cs typeface="Calibri Light"/>
              </a:rPr>
              <a:t> und </a:t>
            </a:r>
            <a:r>
              <a:rPr lang="en-US" sz="1100" dirty="0" err="1">
                <a:latin typeface="Georgia"/>
                <a:cs typeface="Calibri Light"/>
              </a:rPr>
              <a:t>Rechtsvollzug</a:t>
            </a:r>
            <a:r>
              <a:rPr lang="en-US" sz="1100" dirty="0">
                <a:latin typeface="Georgia"/>
                <a:cs typeface="Calibri Light"/>
              </a:rPr>
              <a:t>. Sie </a:t>
            </a:r>
            <a:r>
              <a:rPr lang="en-US" sz="1100" dirty="0" err="1">
                <a:latin typeface="Georgia"/>
                <a:cs typeface="Calibri Light"/>
              </a:rPr>
              <a:t>müssen</a:t>
            </a:r>
            <a:r>
              <a:rPr lang="en-US" sz="1100" dirty="0">
                <a:latin typeface="Georgia"/>
                <a:cs typeface="Calibri Light"/>
              </a:rPr>
              <a:t> alle </a:t>
            </a:r>
            <a:r>
              <a:rPr lang="en-US" sz="1100" dirty="0" err="1">
                <a:latin typeface="Georgia"/>
                <a:cs typeface="Calibri Light"/>
              </a:rPr>
              <a:t>miteinander</a:t>
            </a:r>
            <a:r>
              <a:rPr lang="en-US" sz="1100" dirty="0">
                <a:latin typeface="Georgia"/>
                <a:cs typeface="Calibri Light"/>
              </a:rPr>
              <a:t> </a:t>
            </a:r>
            <a:r>
              <a:rPr lang="en-US" sz="1100" dirty="0" err="1">
                <a:latin typeface="Georgia"/>
                <a:cs typeface="Calibri Light"/>
              </a:rPr>
              <a:t>koordiniert</a:t>
            </a:r>
            <a:r>
              <a:rPr lang="en-US" sz="1100" dirty="0">
                <a:latin typeface="Georgia"/>
                <a:cs typeface="Calibri Light"/>
              </a:rPr>
              <a:t> </a:t>
            </a:r>
            <a:r>
              <a:rPr lang="en-US" sz="1100" dirty="0" err="1">
                <a:latin typeface="Georgia"/>
                <a:cs typeface="Calibri Light"/>
              </a:rPr>
              <a:t>werden</a:t>
            </a:r>
            <a:r>
              <a:rPr lang="en-US" sz="1100" dirty="0">
                <a:latin typeface="Georgia"/>
                <a:cs typeface="Calibri Light"/>
              </a:rPr>
              <a:t>.</a:t>
            </a: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a:rPr>
              <a:t>References </a:t>
            </a:r>
          </a:p>
          <a:p>
            <a:r>
              <a:rPr lang="en-GB" sz="900" dirty="0">
                <a:latin typeface="Georgia"/>
                <a:hlinkClick r:id="rId3"/>
              </a:rPr>
              <a:t>https://www.ncbi.nlm.nih.gov/pmc/articles/PMC5618172</a:t>
            </a:r>
            <a:r>
              <a:rPr lang="en-GB" sz="900" dirty="0">
                <a:latin typeface="Georgia"/>
              </a:rPr>
              <a:t> , </a:t>
            </a:r>
            <a:r>
              <a:rPr lang="en-GB" sz="900" dirty="0">
                <a:latin typeface="Georgia"/>
                <a:cs typeface="Calibri"/>
                <a:hlinkClick r:id="rId4"/>
              </a:rPr>
              <a:t>https://apps.who.int/iris/bitstream/handle/10665/271246/PMC3537253.pdf?sequence=1&amp;isAllowed=y</a:t>
            </a:r>
            <a:r>
              <a:rPr lang="en-GB" sz="900" dirty="0">
                <a:latin typeface="Georgia"/>
                <a:cs typeface="Calibri"/>
              </a:rPr>
              <a:t> </a:t>
            </a:r>
            <a:endParaRPr lang="en-GB" sz="900" dirty="0">
              <a:latin typeface="Georgia" panose="02040502050405020303"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latin typeface="Georgia"/>
                <a:cs typeface="Calibri"/>
                <a:hlinkClick r:id="rId5"/>
              </a:rPr>
              <a:t>https://www.birmingham.ac.uk/Documents/college-social-sciences/social-policy/HSMC/presentations/Michael-Parsonage-Physical-health-and-mental-health.pdf</a:t>
            </a:r>
            <a:endParaRPr lang="en-GB" sz="900" dirty="0">
              <a:latin typeface="Georgia"/>
              <a:cs typeface="Calibri"/>
            </a:endParaRPr>
          </a:p>
          <a:p>
            <a:pPr>
              <a:defRPr/>
            </a:pPr>
            <a:r>
              <a:rPr lang="en-GB" sz="900" dirty="0">
                <a:latin typeface="Georgia"/>
                <a:cs typeface="Calibri"/>
                <a:hlinkClick r:id="rId6"/>
              </a:rPr>
              <a:t>https://www.who.int/publications/i/item/world-report-on-hearing</a:t>
            </a:r>
            <a:r>
              <a:rPr lang="en-GB" sz="900" dirty="0">
                <a:latin typeface="Georgia"/>
                <a:cs typeface="Calibri"/>
              </a:rPr>
              <a:t> </a:t>
            </a:r>
            <a:endParaRPr lang="en-US" sz="900" dirty="0">
              <a:latin typeface="Georgia" panose="02040502050405020303" pitchFamily="18" charset="0"/>
              <a:cs typeface="Calibri"/>
            </a:endParaRPr>
          </a:p>
          <a:p>
            <a:endParaRPr lang="en-US" sz="1000" dirty="0">
              <a:latin typeface="Georgia" panose="02040502050405020303" pitchFamily="18" charset="0"/>
            </a:endParaRPr>
          </a:p>
          <a:p>
            <a:endParaRPr lang="en-US" dirty="0"/>
          </a:p>
          <a:p>
            <a:endParaRPr lang="en-US" dirty="0"/>
          </a:p>
        </p:txBody>
      </p:sp>
      <p:pic>
        <p:nvPicPr>
          <p:cNvPr id="6" name="Picture 5" descr="Diagram&#10;&#10;Description automatically generated">
            <a:extLst>
              <a:ext uri="{FF2B5EF4-FFF2-40B4-BE49-F238E27FC236}">
                <a16:creationId xmlns:a16="http://schemas.microsoft.com/office/drawing/2014/main" id="{1368FFB9-C0D7-4634-B338-41FEEA459E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6517" y="1509649"/>
            <a:ext cx="3787648" cy="2130552"/>
          </a:xfrm>
          <a:prstGeom prst="rect">
            <a:avLst/>
          </a:prstGeom>
        </p:spPr>
      </p:pic>
    </p:spTree>
    <p:extLst>
      <p:ext uri="{BB962C8B-B14F-4D97-AF65-F5344CB8AC3E}">
        <p14:creationId xmlns:p14="http://schemas.microsoft.com/office/powerpoint/2010/main" val="1013148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93F5F547-2CAC-4123-8CE1-09014C542381}"/>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Content and Advice</a:t>
            </a:r>
          </a:p>
        </p:txBody>
      </p:sp>
      <p:pic>
        <p:nvPicPr>
          <p:cNvPr id="30" name="Picture 29">
            <a:extLst>
              <a:ext uri="{FF2B5EF4-FFF2-40B4-BE49-F238E27FC236}">
                <a16:creationId xmlns:a16="http://schemas.microsoft.com/office/drawing/2014/main" id="{D518DAA9-30B6-436D-B46B-C5C95E77F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31" name="TextBox 30">
            <a:extLst>
              <a:ext uri="{FF2B5EF4-FFF2-40B4-BE49-F238E27FC236}">
                <a16:creationId xmlns:a16="http://schemas.microsoft.com/office/drawing/2014/main" id="{10568EF1-3027-4B95-AC5F-AC6D53C2DB84}"/>
              </a:ext>
            </a:extLst>
          </p:cNvPr>
          <p:cNvSpPr txBox="1"/>
          <p:nvPr/>
        </p:nvSpPr>
        <p:spPr>
          <a:xfrm>
            <a:off x="261602" y="1062435"/>
            <a:ext cx="8398304" cy="1754326"/>
          </a:xfrm>
          <a:prstGeom prst="rect">
            <a:avLst/>
          </a:prstGeom>
          <a:noFill/>
        </p:spPr>
        <p:txBody>
          <a:bodyPr wrap="square" lIns="91440" tIns="45720" rIns="91440" bIns="45720" rtlCol="0" anchor="t">
            <a:spAutoFit/>
          </a:bodyPr>
          <a:lstStyle/>
          <a:p>
            <a:pPr marR="0" lvl="0" algn="just">
              <a:spcBef>
                <a:spcPts val="0"/>
              </a:spcBef>
              <a:spcAft>
                <a:spcPts val="0"/>
              </a:spcAft>
            </a:pPr>
            <a:r>
              <a:rPr lang="en-US" sz="1200">
                <a:latin typeface="Georgia"/>
                <a:ea typeface="Calibri" panose="020F0502020204030204" pitchFamily="34" charset="0"/>
              </a:rPr>
              <a:t>This toolkit consists of </a:t>
            </a:r>
            <a:r>
              <a:rPr lang="en-US" sz="1200" b="1">
                <a:latin typeface="Georgia"/>
                <a:ea typeface="Calibri" panose="020F0502020204030204" pitchFamily="34" charset="0"/>
              </a:rPr>
              <a:t>6 social media posts to be published on all social media platforms </a:t>
            </a:r>
            <a:r>
              <a:rPr lang="en-US" sz="1200">
                <a:latin typeface="Georgia"/>
                <a:ea typeface="Calibri" panose="020F0502020204030204" pitchFamily="34" charset="0"/>
              </a:rPr>
              <a:t>(Twitter, LinkedIn). It includes proposals for copy, further context and references. The high-resolution images can be found attached to the email. Whilst there is no specific instructions to post online, please keep in mind the following:</a:t>
            </a:r>
          </a:p>
          <a:p>
            <a:pPr marR="0" lvl="0" algn="just">
              <a:spcBef>
                <a:spcPts val="0"/>
              </a:spcBef>
              <a:spcAft>
                <a:spcPts val="0"/>
              </a:spcAft>
            </a:pPr>
            <a:endParaRPr lang="en-US" sz="1200">
              <a:latin typeface="Georgia" panose="02040502050405020303" pitchFamily="18" charset="0"/>
              <a:ea typeface="Calibri" panose="020F0502020204030204" pitchFamily="34" charset="0"/>
            </a:endParaRPr>
          </a:p>
          <a:p>
            <a:pPr marL="285750" marR="0" lvl="0" indent="-285750" algn="just">
              <a:spcBef>
                <a:spcPts val="0"/>
              </a:spcBef>
              <a:spcAft>
                <a:spcPts val="0"/>
              </a:spcAft>
              <a:buFont typeface="Arial" panose="020B0604020202020204" pitchFamily="34" charset="0"/>
              <a:buChar char="•"/>
            </a:pPr>
            <a:r>
              <a:rPr lang="en-US" sz="1200" b="1">
                <a:latin typeface="Georgia"/>
                <a:ea typeface="Calibri" panose="020F0502020204030204" pitchFamily="34" charset="0"/>
              </a:rPr>
              <a:t>Consistency is key</a:t>
            </a:r>
            <a:r>
              <a:rPr lang="en-US" sz="1200">
                <a:latin typeface="Georgia"/>
                <a:ea typeface="Calibri" panose="020F0502020204030204" pitchFamily="34" charset="0"/>
              </a:rPr>
              <a:t>. As the twitter cards work as a series, post them at a regular interval to keep your audience interested (1 week maximum in between cards). We recommend posting them under the order set below.</a:t>
            </a:r>
          </a:p>
          <a:p>
            <a:pPr marL="285750" indent="-285750" algn="just">
              <a:buFont typeface="Arial" panose="020B0604020202020204" pitchFamily="34" charset="0"/>
              <a:buChar char="•"/>
            </a:pPr>
            <a:r>
              <a:rPr lang="en-US" sz="1200" b="1">
                <a:latin typeface="Georgia"/>
                <a:ea typeface="Calibri" panose="020F0502020204030204" pitchFamily="34" charset="0"/>
              </a:rPr>
              <a:t>Use the same hashtag #ListenUp </a:t>
            </a:r>
            <a:r>
              <a:rPr lang="en-US" sz="1200">
                <a:latin typeface="Georgia"/>
                <a:ea typeface="Calibri" panose="020F0502020204030204" pitchFamily="34" charset="0"/>
              </a:rPr>
              <a:t>as</a:t>
            </a:r>
            <a:r>
              <a:rPr lang="en-US" sz="1200" b="1">
                <a:latin typeface="Georgia"/>
                <a:ea typeface="Calibri" panose="020F0502020204030204" pitchFamily="34" charset="0"/>
              </a:rPr>
              <a:t> </a:t>
            </a:r>
            <a:r>
              <a:rPr lang="en-US" sz="1200">
                <a:latin typeface="Georgia"/>
                <a:ea typeface="Calibri" panose="020F0502020204030204" pitchFamily="34" charset="0"/>
              </a:rPr>
              <a:t>spelled out here to ensure that all posts tied to the campaign are gathered under the same name (#Listenup or #listenup are all different). This will help improve the campaign effectiveness and help during its impact evaluation. </a:t>
            </a:r>
            <a:endParaRPr lang="en-US" sz="1200">
              <a:latin typeface="Georgia" panose="02040502050405020303" pitchFamily="18" charset="0"/>
              <a:ea typeface="Calibri" panose="020F0502020204030204" pitchFamily="34" charset="0"/>
            </a:endParaRPr>
          </a:p>
        </p:txBody>
      </p:sp>
      <p:graphicFrame>
        <p:nvGraphicFramePr>
          <p:cNvPr id="10" name="Table 10">
            <a:extLst>
              <a:ext uri="{FF2B5EF4-FFF2-40B4-BE49-F238E27FC236}">
                <a16:creationId xmlns:a16="http://schemas.microsoft.com/office/drawing/2014/main" id="{157A8DA5-DD5B-4719-9422-1126996B695A}"/>
              </a:ext>
            </a:extLst>
          </p:cNvPr>
          <p:cNvGraphicFramePr>
            <a:graphicFrameLocks noGrp="1"/>
          </p:cNvGraphicFramePr>
          <p:nvPr>
            <p:extLst>
              <p:ext uri="{D42A27DB-BD31-4B8C-83A1-F6EECF244321}">
                <p14:modId xmlns:p14="http://schemas.microsoft.com/office/powerpoint/2010/main" val="809438159"/>
              </p:ext>
            </p:extLst>
          </p:nvPr>
        </p:nvGraphicFramePr>
        <p:xfrm>
          <a:off x="345782" y="2945051"/>
          <a:ext cx="8314123" cy="1920240"/>
        </p:xfrm>
        <a:graphic>
          <a:graphicData uri="http://schemas.openxmlformats.org/drawingml/2006/table">
            <a:tbl>
              <a:tblPr firstRow="1" bandRow="1">
                <a:tableStyleId>{5C22544A-7EE6-4342-B048-85BDC9FD1C3A}</a:tableStyleId>
              </a:tblPr>
              <a:tblGrid>
                <a:gridCol w="973358">
                  <a:extLst>
                    <a:ext uri="{9D8B030D-6E8A-4147-A177-3AD203B41FA5}">
                      <a16:colId xmlns:a16="http://schemas.microsoft.com/office/drawing/2014/main" val="2029132591"/>
                    </a:ext>
                  </a:extLst>
                </a:gridCol>
                <a:gridCol w="7340765">
                  <a:extLst>
                    <a:ext uri="{9D8B030D-6E8A-4147-A177-3AD203B41FA5}">
                      <a16:colId xmlns:a16="http://schemas.microsoft.com/office/drawing/2014/main" val="3226377072"/>
                    </a:ext>
                  </a:extLst>
                </a:gridCol>
              </a:tblGrid>
              <a:tr h="234683">
                <a:tc>
                  <a:txBody>
                    <a:bodyPr/>
                    <a:lstStyle/>
                    <a:p>
                      <a:r>
                        <a:rPr lang="en-US" sz="1200">
                          <a:latin typeface="Georgia"/>
                        </a:rPr>
                        <a:t># of post</a:t>
                      </a:r>
                    </a:p>
                  </a:txBody>
                  <a:tcPr/>
                </a:tc>
                <a:tc>
                  <a:txBody>
                    <a:bodyPr/>
                    <a:lstStyle/>
                    <a:p>
                      <a:r>
                        <a:rPr lang="en-US" sz="1200">
                          <a:latin typeface="Georgia"/>
                        </a:rPr>
                        <a:t>Content</a:t>
                      </a:r>
                    </a:p>
                  </a:txBody>
                  <a:tcPr/>
                </a:tc>
                <a:extLst>
                  <a:ext uri="{0D108BD9-81ED-4DB2-BD59-A6C34878D82A}">
                    <a16:rowId xmlns:a16="http://schemas.microsoft.com/office/drawing/2014/main" val="1881686308"/>
                  </a:ext>
                </a:extLst>
              </a:tr>
              <a:tr h="234683">
                <a:tc>
                  <a:txBody>
                    <a:bodyPr/>
                    <a:lstStyle/>
                    <a:p>
                      <a:r>
                        <a:rPr lang="en-US" sz="1200">
                          <a:latin typeface="Georgia"/>
                        </a:rPr>
                        <a:t>1</a:t>
                      </a:r>
                    </a:p>
                  </a:txBody>
                  <a:tcPr>
                    <a:solidFill>
                      <a:schemeClr val="bg1">
                        <a:lumMod val="85000"/>
                      </a:schemeClr>
                    </a:solidFill>
                  </a:tcPr>
                </a:tc>
                <a:tc>
                  <a:txBody>
                    <a:bodyPr/>
                    <a:lstStyle/>
                    <a:p>
                      <a:r>
                        <a:rPr lang="en-US" sz="1200">
                          <a:latin typeface="Georgia"/>
                        </a:rPr>
                        <a:t>Untreated hearing loss is a risk factor for mental ill-health.</a:t>
                      </a:r>
                    </a:p>
                  </a:txBody>
                  <a:tcPr>
                    <a:solidFill>
                      <a:schemeClr val="bg1">
                        <a:lumMod val="85000"/>
                      </a:schemeClr>
                    </a:solidFill>
                  </a:tcPr>
                </a:tc>
                <a:extLst>
                  <a:ext uri="{0D108BD9-81ED-4DB2-BD59-A6C34878D82A}">
                    <a16:rowId xmlns:a16="http://schemas.microsoft.com/office/drawing/2014/main" val="1631197538"/>
                  </a:ext>
                </a:extLst>
              </a:tr>
              <a:tr h="234683">
                <a:tc>
                  <a:txBody>
                    <a:bodyPr/>
                    <a:lstStyle/>
                    <a:p>
                      <a:r>
                        <a:rPr lang="en-US" sz="1200">
                          <a:latin typeface="Georgia"/>
                        </a:rPr>
                        <a:t>2</a:t>
                      </a:r>
                    </a:p>
                  </a:txBody>
                  <a:tcPr>
                    <a:solidFill>
                      <a:schemeClr val="bg1">
                        <a:lumMod val="85000"/>
                      </a:schemeClr>
                    </a:solidFill>
                  </a:tcPr>
                </a:tc>
                <a:tc>
                  <a:txBody>
                    <a:bodyPr/>
                    <a:lstStyle/>
                    <a:p>
                      <a:pPr marL="0" marR="0" lvl="0" indent="0" eaLnBrk="1" fontAlgn="auto" latinLnBrk="0" hangingPunct="1">
                        <a:lnSpc>
                          <a:spcPct val="100000"/>
                        </a:lnSpc>
                        <a:spcBef>
                          <a:spcPts val="0"/>
                        </a:spcBef>
                        <a:spcAft>
                          <a:spcPts val="0"/>
                        </a:spcAft>
                        <a:buClrTx/>
                        <a:buSzTx/>
                        <a:buFontTx/>
                        <a:buNone/>
                      </a:pPr>
                      <a:r>
                        <a:rPr lang="en-US" sz="1200">
                          <a:latin typeface="Georgia"/>
                        </a:rPr>
                        <a:t>Untreated hearing loss and </a:t>
                      </a:r>
                      <a:r>
                        <a:rPr lang="en-US" sz="1200" b="0" i="0" u="none" strike="noStrike" noProof="0">
                          <a:latin typeface="Georgia"/>
                        </a:rPr>
                        <a:t>mental ill-health </a:t>
                      </a:r>
                      <a:r>
                        <a:rPr lang="en-US" sz="1200">
                          <a:latin typeface="Georgia"/>
                        </a:rPr>
                        <a:t>are linked to ageing, thus set to increase in the future.</a:t>
                      </a:r>
                    </a:p>
                  </a:txBody>
                  <a:tcPr>
                    <a:solidFill>
                      <a:schemeClr val="bg1">
                        <a:lumMod val="85000"/>
                      </a:schemeClr>
                    </a:solidFill>
                  </a:tcPr>
                </a:tc>
                <a:extLst>
                  <a:ext uri="{0D108BD9-81ED-4DB2-BD59-A6C34878D82A}">
                    <a16:rowId xmlns:a16="http://schemas.microsoft.com/office/drawing/2014/main" val="3393805769"/>
                  </a:ext>
                </a:extLst>
              </a:tr>
              <a:tr h="234683">
                <a:tc>
                  <a:txBody>
                    <a:bodyPr/>
                    <a:lstStyle/>
                    <a:p>
                      <a:r>
                        <a:rPr lang="en-US" sz="1200">
                          <a:latin typeface="Georgia"/>
                        </a:rPr>
                        <a:t>3</a:t>
                      </a:r>
                    </a:p>
                  </a:txBody>
                  <a:tcPr>
                    <a:solidFill>
                      <a:schemeClr val="bg1">
                        <a:lumMod val="85000"/>
                      </a:schemeClr>
                    </a:solidFill>
                  </a:tcPr>
                </a:tc>
                <a:tc>
                  <a:txBody>
                    <a:bodyPr/>
                    <a:lstStyle/>
                    <a:p>
                      <a:pPr marL="0" marR="0" lvl="0" indent="0">
                        <a:lnSpc>
                          <a:spcPct val="100000"/>
                        </a:lnSpc>
                        <a:spcBef>
                          <a:spcPts val="0"/>
                        </a:spcBef>
                        <a:spcAft>
                          <a:spcPts val="0"/>
                        </a:spcAft>
                        <a:buNone/>
                      </a:pPr>
                      <a:r>
                        <a:rPr lang="en-US" sz="1200" b="0" i="0" u="none" strike="noStrike" noProof="0">
                          <a:latin typeface="Georgia"/>
                        </a:rPr>
                        <a:t>Alongside the WHO, participants call for immediate action to be undertaken.</a:t>
                      </a:r>
                      <a:endParaRPr lang="en-US"/>
                    </a:p>
                  </a:txBody>
                  <a:tcPr>
                    <a:solidFill>
                      <a:schemeClr val="bg1">
                        <a:lumMod val="85000"/>
                      </a:schemeClr>
                    </a:solidFill>
                  </a:tcPr>
                </a:tc>
                <a:extLst>
                  <a:ext uri="{0D108BD9-81ED-4DB2-BD59-A6C34878D82A}">
                    <a16:rowId xmlns:a16="http://schemas.microsoft.com/office/drawing/2014/main" val="2596322518"/>
                  </a:ext>
                </a:extLst>
              </a:tr>
              <a:tr h="234683">
                <a:tc>
                  <a:txBody>
                    <a:bodyPr/>
                    <a:lstStyle/>
                    <a:p>
                      <a:r>
                        <a:rPr lang="en-US" sz="1200">
                          <a:latin typeface="Georgia"/>
                        </a:rPr>
                        <a:t>4</a:t>
                      </a:r>
                    </a:p>
                  </a:txBody>
                  <a:tcPr>
                    <a:solidFill>
                      <a:schemeClr val="bg1">
                        <a:lumMod val="85000"/>
                      </a:schemeClr>
                    </a:solidFill>
                  </a:tcPr>
                </a:tc>
                <a:tc>
                  <a:txBody>
                    <a:bodyPr/>
                    <a:lstStyle/>
                    <a:p>
                      <a:pPr lvl="0">
                        <a:buNone/>
                      </a:pPr>
                      <a:r>
                        <a:rPr lang="en-US" sz="1200" b="0" i="0" u="none" strike="noStrike" noProof="0">
                          <a:latin typeface="Georgia"/>
                        </a:rPr>
                        <a:t>Hearing loss is under-treated in the EU.</a:t>
                      </a:r>
                      <a:endParaRPr lang="en-US"/>
                    </a:p>
                  </a:txBody>
                  <a:tcPr>
                    <a:solidFill>
                      <a:schemeClr val="bg1">
                        <a:lumMod val="85000"/>
                      </a:schemeClr>
                    </a:solidFill>
                  </a:tcPr>
                </a:tc>
                <a:extLst>
                  <a:ext uri="{0D108BD9-81ED-4DB2-BD59-A6C34878D82A}">
                    <a16:rowId xmlns:a16="http://schemas.microsoft.com/office/drawing/2014/main" val="224906077"/>
                  </a:ext>
                </a:extLst>
              </a:tr>
              <a:tr h="234683">
                <a:tc>
                  <a:txBody>
                    <a:bodyPr/>
                    <a:lstStyle/>
                    <a:p>
                      <a:r>
                        <a:rPr lang="en-US" sz="1200">
                          <a:latin typeface="Georgia"/>
                        </a:rPr>
                        <a:t>5</a:t>
                      </a:r>
                    </a:p>
                  </a:txBody>
                  <a:tcPr>
                    <a:solidFill>
                      <a:schemeClr val="bg1">
                        <a:lumMod val="85000"/>
                      </a:schemeClr>
                    </a:solidFill>
                  </a:tcPr>
                </a:tc>
                <a:tc>
                  <a:txBody>
                    <a:bodyPr/>
                    <a:lstStyle/>
                    <a:p>
                      <a:r>
                        <a:rPr lang="en-US" sz="1200" b="0" i="0" u="none" strike="noStrike" noProof="0">
                          <a:latin typeface="Georgia"/>
                        </a:rPr>
                        <a:t>Untreated hearing loss and its comorbidities are costly to societies</a:t>
                      </a:r>
                      <a:r>
                        <a:rPr lang="en-US" sz="1200" b="0" i="0" u="none" strike="noStrike" noProof="0"/>
                        <a:t>.</a:t>
                      </a:r>
                      <a:endParaRPr lang="en-US" sz="1200">
                        <a:latin typeface="Georgia"/>
                      </a:endParaRPr>
                    </a:p>
                  </a:txBody>
                  <a:tcPr>
                    <a:solidFill>
                      <a:schemeClr val="bg1">
                        <a:lumMod val="85000"/>
                      </a:schemeClr>
                    </a:solidFill>
                  </a:tcPr>
                </a:tc>
                <a:extLst>
                  <a:ext uri="{0D108BD9-81ED-4DB2-BD59-A6C34878D82A}">
                    <a16:rowId xmlns:a16="http://schemas.microsoft.com/office/drawing/2014/main" val="2742982266"/>
                  </a:ext>
                </a:extLst>
              </a:tr>
              <a:tr h="234683">
                <a:tc>
                  <a:txBody>
                    <a:bodyPr/>
                    <a:lstStyle/>
                    <a:p>
                      <a:r>
                        <a:rPr lang="en-US" sz="1200">
                          <a:latin typeface="Georgia"/>
                        </a:rPr>
                        <a:t>6</a:t>
                      </a:r>
                    </a:p>
                  </a:txBody>
                  <a:tcPr>
                    <a:solidFill>
                      <a:schemeClr val="bg1">
                        <a:lumMod val="85000"/>
                      </a:schemeClr>
                    </a:solidFill>
                  </a:tcPr>
                </a:tc>
                <a:tc>
                  <a:txBody>
                    <a:bodyPr/>
                    <a:lstStyle/>
                    <a:p>
                      <a:pPr lvl="0">
                        <a:buNone/>
                      </a:pPr>
                      <a:r>
                        <a:rPr lang="en-US" sz="1200" b="0" i="0" u="none" strike="noStrike" noProof="0">
                          <a:latin typeface="Georgia"/>
                        </a:rPr>
                        <a:t>A holistic approach in care is needed to tackle hearing loss.</a:t>
                      </a:r>
                      <a:endParaRPr lang="en-US">
                        <a:latin typeface="Georgia"/>
                      </a:endParaRPr>
                    </a:p>
                  </a:txBody>
                  <a:tcPr>
                    <a:solidFill>
                      <a:schemeClr val="bg1">
                        <a:lumMod val="85000"/>
                      </a:schemeClr>
                    </a:solidFill>
                  </a:tcPr>
                </a:tc>
                <a:extLst>
                  <a:ext uri="{0D108BD9-81ED-4DB2-BD59-A6C34878D82A}">
                    <a16:rowId xmlns:a16="http://schemas.microsoft.com/office/drawing/2014/main" val="99146553"/>
                  </a:ext>
                </a:extLst>
              </a:tr>
            </a:tbl>
          </a:graphicData>
        </a:graphic>
      </p:graphicFrame>
    </p:spTree>
    <p:extLst>
      <p:ext uri="{BB962C8B-B14F-4D97-AF65-F5344CB8AC3E}">
        <p14:creationId xmlns:p14="http://schemas.microsoft.com/office/powerpoint/2010/main" val="22149862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097CB8-57CA-453A-9FC6-006D0EDC5C0A}"/>
              </a:ext>
            </a:extLst>
          </p:cNvPr>
          <p:cNvSpPr>
            <a:spLocks noGrp="1"/>
          </p:cNvSpPr>
          <p:nvPr>
            <p:ph type="ctrTitle"/>
          </p:nvPr>
        </p:nvSpPr>
        <p:spPr/>
        <p:txBody>
          <a:bodyPr/>
          <a:lstStyle/>
          <a:p>
            <a:r>
              <a:rPr lang="en-US" sz="2700" b="1">
                <a:latin typeface="Arial Black" panose="020B0A04020102020204" pitchFamily="34" charset="0"/>
              </a:rPr>
              <a:t>#ListenUp Post Schedule</a:t>
            </a:r>
          </a:p>
        </p:txBody>
      </p:sp>
      <p:pic>
        <p:nvPicPr>
          <p:cNvPr id="13" name="Picture 12">
            <a:extLst>
              <a:ext uri="{FF2B5EF4-FFF2-40B4-BE49-F238E27FC236}">
                <a16:creationId xmlns:a16="http://schemas.microsoft.com/office/drawing/2014/main" id="{1C5E6693-E41C-4A61-B6AB-A349D3F253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cxnSp>
        <p:nvCxnSpPr>
          <p:cNvPr id="15" name="Straight Arrow Connector 14">
            <a:extLst>
              <a:ext uri="{FF2B5EF4-FFF2-40B4-BE49-F238E27FC236}">
                <a16:creationId xmlns:a16="http://schemas.microsoft.com/office/drawing/2014/main" id="{190A9881-8A87-404F-A6BF-4CBD57A6CB13}"/>
              </a:ext>
            </a:extLst>
          </p:cNvPr>
          <p:cNvCxnSpPr>
            <a:cxnSpLocks/>
          </p:cNvCxnSpPr>
          <p:nvPr/>
        </p:nvCxnSpPr>
        <p:spPr>
          <a:xfrm>
            <a:off x="460440" y="2481943"/>
            <a:ext cx="82302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3741FF7E-3282-4741-8F90-8C22F98FDDF4}"/>
              </a:ext>
            </a:extLst>
          </p:cNvPr>
          <p:cNvSpPr/>
          <p:nvPr/>
        </p:nvSpPr>
        <p:spPr>
          <a:xfrm>
            <a:off x="922083" y="2366683"/>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39404207-5CBD-4337-B8F7-74B3A23D8E70}"/>
              </a:ext>
            </a:extLst>
          </p:cNvPr>
          <p:cNvSpPr/>
          <p:nvPr/>
        </p:nvSpPr>
        <p:spPr>
          <a:xfrm>
            <a:off x="2344583" y="2366683"/>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CB72F6D5-6A5E-4E6D-8742-31318ACAAF09}"/>
              </a:ext>
            </a:extLst>
          </p:cNvPr>
          <p:cNvSpPr/>
          <p:nvPr/>
        </p:nvSpPr>
        <p:spPr>
          <a:xfrm>
            <a:off x="3899324" y="2350355"/>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E907FE62-4DB9-44EA-A0DA-D5CBFDD6CD5A}"/>
              </a:ext>
            </a:extLst>
          </p:cNvPr>
          <p:cNvSpPr/>
          <p:nvPr/>
        </p:nvSpPr>
        <p:spPr>
          <a:xfrm>
            <a:off x="5276373" y="2370924"/>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9626DFAA-71AC-4892-8F9A-F5AF399AE867}"/>
              </a:ext>
            </a:extLst>
          </p:cNvPr>
          <p:cNvSpPr/>
          <p:nvPr/>
        </p:nvSpPr>
        <p:spPr>
          <a:xfrm>
            <a:off x="6634846" y="2366683"/>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FB3A4223-4D17-4BF3-922D-D5464E165B54}"/>
              </a:ext>
            </a:extLst>
          </p:cNvPr>
          <p:cNvSpPr/>
          <p:nvPr/>
        </p:nvSpPr>
        <p:spPr>
          <a:xfrm>
            <a:off x="7854032" y="2366683"/>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4" name="Circle: Hollow 23">
            <a:extLst>
              <a:ext uri="{FF2B5EF4-FFF2-40B4-BE49-F238E27FC236}">
                <a16:creationId xmlns:a16="http://schemas.microsoft.com/office/drawing/2014/main" id="{13A5CB88-AF7F-42FD-B14D-EF032342131B}"/>
              </a:ext>
            </a:extLst>
          </p:cNvPr>
          <p:cNvSpPr/>
          <p:nvPr/>
        </p:nvSpPr>
        <p:spPr>
          <a:xfrm>
            <a:off x="6520546" y="2251423"/>
            <a:ext cx="457200" cy="457200"/>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25" name="Circle: Hollow 24">
            <a:extLst>
              <a:ext uri="{FF2B5EF4-FFF2-40B4-BE49-F238E27FC236}">
                <a16:creationId xmlns:a16="http://schemas.microsoft.com/office/drawing/2014/main" id="{16EAB2F4-49FD-48EB-919B-13AF746E85DD}"/>
              </a:ext>
            </a:extLst>
          </p:cNvPr>
          <p:cNvSpPr/>
          <p:nvPr/>
        </p:nvSpPr>
        <p:spPr>
          <a:xfrm>
            <a:off x="2230283" y="2259105"/>
            <a:ext cx="457200" cy="457200"/>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26" name="Circle: Hollow 25">
            <a:extLst>
              <a:ext uri="{FF2B5EF4-FFF2-40B4-BE49-F238E27FC236}">
                <a16:creationId xmlns:a16="http://schemas.microsoft.com/office/drawing/2014/main" id="{65C3E3D5-4340-4E6A-B9C2-32D80CB9657B}"/>
              </a:ext>
            </a:extLst>
          </p:cNvPr>
          <p:cNvSpPr/>
          <p:nvPr/>
        </p:nvSpPr>
        <p:spPr>
          <a:xfrm>
            <a:off x="3779408" y="2236055"/>
            <a:ext cx="457200" cy="457200"/>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27" name="Circle: Hollow 26">
            <a:extLst>
              <a:ext uri="{FF2B5EF4-FFF2-40B4-BE49-F238E27FC236}">
                <a16:creationId xmlns:a16="http://schemas.microsoft.com/office/drawing/2014/main" id="{FD6110EB-3987-4B3F-ADEB-7B08867F7E5E}"/>
              </a:ext>
            </a:extLst>
          </p:cNvPr>
          <p:cNvSpPr/>
          <p:nvPr/>
        </p:nvSpPr>
        <p:spPr>
          <a:xfrm>
            <a:off x="5162073" y="2259105"/>
            <a:ext cx="457200" cy="457200"/>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28" name="Circle: Hollow 27">
            <a:extLst>
              <a:ext uri="{FF2B5EF4-FFF2-40B4-BE49-F238E27FC236}">
                <a16:creationId xmlns:a16="http://schemas.microsoft.com/office/drawing/2014/main" id="{27D37632-1090-43F2-BECE-B2B1F164E9B3}"/>
              </a:ext>
            </a:extLst>
          </p:cNvPr>
          <p:cNvSpPr/>
          <p:nvPr/>
        </p:nvSpPr>
        <p:spPr>
          <a:xfrm>
            <a:off x="7739732" y="2269349"/>
            <a:ext cx="457200" cy="446956"/>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29" name="Circle: Hollow 28">
            <a:extLst>
              <a:ext uri="{FF2B5EF4-FFF2-40B4-BE49-F238E27FC236}">
                <a16:creationId xmlns:a16="http://schemas.microsoft.com/office/drawing/2014/main" id="{2739A012-2FB2-4353-9403-A37C5C7A9CD6}"/>
              </a:ext>
            </a:extLst>
          </p:cNvPr>
          <p:cNvSpPr/>
          <p:nvPr/>
        </p:nvSpPr>
        <p:spPr>
          <a:xfrm>
            <a:off x="814507" y="2259105"/>
            <a:ext cx="457200" cy="457200"/>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33" name="TextBox 32">
            <a:extLst>
              <a:ext uri="{FF2B5EF4-FFF2-40B4-BE49-F238E27FC236}">
                <a16:creationId xmlns:a16="http://schemas.microsoft.com/office/drawing/2014/main" id="{3A938820-46F8-429A-8D06-B3E0927CFB05}"/>
              </a:ext>
            </a:extLst>
          </p:cNvPr>
          <p:cNvSpPr txBox="1"/>
          <p:nvPr/>
        </p:nvSpPr>
        <p:spPr>
          <a:xfrm>
            <a:off x="3057620" y="3024377"/>
            <a:ext cx="1884498" cy="430887"/>
          </a:xfrm>
          <a:prstGeom prst="rect">
            <a:avLst/>
          </a:prstGeom>
          <a:noFill/>
        </p:spPr>
        <p:txBody>
          <a:bodyPr wrap="square" rtlCol="0">
            <a:spAutoFit/>
          </a:bodyPr>
          <a:lstStyle/>
          <a:p>
            <a:pPr algn="ctr"/>
            <a:r>
              <a:rPr lang="en-US" sz="1100" b="1">
                <a:latin typeface="Georgia" panose="02040502050405020303" pitchFamily="18" charset="0"/>
              </a:rPr>
              <a:t>28 Feb- 6 Mar</a:t>
            </a:r>
          </a:p>
          <a:p>
            <a:pPr algn="ctr"/>
            <a:endParaRPr lang="en-US" sz="1100" b="1">
              <a:latin typeface="Georgia" panose="02040502050405020303" pitchFamily="18" charset="0"/>
            </a:endParaRPr>
          </a:p>
        </p:txBody>
      </p:sp>
      <p:sp>
        <p:nvSpPr>
          <p:cNvPr id="34" name="TextBox 33">
            <a:extLst>
              <a:ext uri="{FF2B5EF4-FFF2-40B4-BE49-F238E27FC236}">
                <a16:creationId xmlns:a16="http://schemas.microsoft.com/office/drawing/2014/main" id="{31DAAEEF-0BCB-4422-8089-962524267001}"/>
              </a:ext>
            </a:extLst>
          </p:cNvPr>
          <p:cNvSpPr txBox="1"/>
          <p:nvPr/>
        </p:nvSpPr>
        <p:spPr>
          <a:xfrm>
            <a:off x="100858" y="1756399"/>
            <a:ext cx="1884498" cy="338554"/>
          </a:xfrm>
          <a:prstGeom prst="rect">
            <a:avLst/>
          </a:prstGeom>
          <a:noFill/>
        </p:spPr>
        <p:txBody>
          <a:bodyPr wrap="square" rtlCol="0">
            <a:spAutoFit/>
          </a:bodyPr>
          <a:lstStyle/>
          <a:p>
            <a:pPr algn="ctr"/>
            <a:r>
              <a:rPr lang="en-US" sz="1600" b="1">
                <a:latin typeface="Georgia" panose="02040502050405020303" pitchFamily="18" charset="0"/>
              </a:rPr>
              <a:t>Post 1</a:t>
            </a:r>
            <a:endParaRPr lang="en-GB" sz="1200">
              <a:latin typeface="Georgia" panose="02040502050405020303" pitchFamily="18" charset="0"/>
            </a:endParaRPr>
          </a:p>
        </p:txBody>
      </p:sp>
      <p:sp>
        <p:nvSpPr>
          <p:cNvPr id="35" name="TextBox 34">
            <a:extLst>
              <a:ext uri="{FF2B5EF4-FFF2-40B4-BE49-F238E27FC236}">
                <a16:creationId xmlns:a16="http://schemas.microsoft.com/office/drawing/2014/main" id="{D48701D9-E04B-48D0-A7BD-073578AEDA0B}"/>
              </a:ext>
            </a:extLst>
          </p:cNvPr>
          <p:cNvSpPr txBox="1"/>
          <p:nvPr/>
        </p:nvSpPr>
        <p:spPr>
          <a:xfrm>
            <a:off x="6977746" y="1777846"/>
            <a:ext cx="1884498" cy="338554"/>
          </a:xfrm>
          <a:prstGeom prst="rect">
            <a:avLst/>
          </a:prstGeom>
          <a:noFill/>
        </p:spPr>
        <p:txBody>
          <a:bodyPr wrap="square" lIns="91440" tIns="45720" rIns="91440" bIns="45720" rtlCol="0" anchor="t">
            <a:spAutoFit/>
          </a:bodyPr>
          <a:lstStyle/>
          <a:p>
            <a:pPr algn="ctr"/>
            <a:r>
              <a:rPr lang="en-US" sz="1600" b="1">
                <a:latin typeface="Georgia"/>
              </a:rPr>
              <a:t>Post 6</a:t>
            </a:r>
            <a:endParaRPr lang="en-GB" sz="1200">
              <a:latin typeface="Georgia" panose="02040502050405020303" pitchFamily="18" charset="0"/>
            </a:endParaRPr>
          </a:p>
        </p:txBody>
      </p:sp>
      <p:sp>
        <p:nvSpPr>
          <p:cNvPr id="36" name="TextBox 35">
            <a:extLst>
              <a:ext uri="{FF2B5EF4-FFF2-40B4-BE49-F238E27FC236}">
                <a16:creationId xmlns:a16="http://schemas.microsoft.com/office/drawing/2014/main" id="{9D4A80E1-7BD3-4FDE-B11E-373210887CAF}"/>
              </a:ext>
            </a:extLst>
          </p:cNvPr>
          <p:cNvSpPr txBox="1"/>
          <p:nvPr/>
        </p:nvSpPr>
        <p:spPr>
          <a:xfrm>
            <a:off x="1516634" y="1752555"/>
            <a:ext cx="1884498" cy="338554"/>
          </a:xfrm>
          <a:prstGeom prst="rect">
            <a:avLst/>
          </a:prstGeom>
          <a:noFill/>
        </p:spPr>
        <p:txBody>
          <a:bodyPr wrap="square" rtlCol="0">
            <a:spAutoFit/>
          </a:bodyPr>
          <a:lstStyle/>
          <a:p>
            <a:pPr algn="ctr"/>
            <a:r>
              <a:rPr lang="en-US" sz="1600" b="1">
                <a:latin typeface="Georgia" panose="02040502050405020303" pitchFamily="18" charset="0"/>
              </a:rPr>
              <a:t>Post 2</a:t>
            </a:r>
            <a:endParaRPr lang="en-GB" sz="1200">
              <a:latin typeface="Georgia" panose="02040502050405020303" pitchFamily="18" charset="0"/>
            </a:endParaRPr>
          </a:p>
        </p:txBody>
      </p:sp>
      <p:sp>
        <p:nvSpPr>
          <p:cNvPr id="37" name="TextBox 36">
            <a:extLst>
              <a:ext uri="{FF2B5EF4-FFF2-40B4-BE49-F238E27FC236}">
                <a16:creationId xmlns:a16="http://schemas.microsoft.com/office/drawing/2014/main" id="{ED8D8A73-D05C-4FE4-8B7F-1A011029F0FE}"/>
              </a:ext>
            </a:extLst>
          </p:cNvPr>
          <p:cNvSpPr txBox="1"/>
          <p:nvPr/>
        </p:nvSpPr>
        <p:spPr>
          <a:xfrm>
            <a:off x="2919763" y="1748711"/>
            <a:ext cx="1884498" cy="338554"/>
          </a:xfrm>
          <a:prstGeom prst="rect">
            <a:avLst/>
          </a:prstGeom>
          <a:noFill/>
        </p:spPr>
        <p:txBody>
          <a:bodyPr wrap="square" rtlCol="0">
            <a:spAutoFit/>
          </a:bodyPr>
          <a:lstStyle/>
          <a:p>
            <a:pPr algn="ctr"/>
            <a:r>
              <a:rPr lang="en-US" sz="1600" b="1">
                <a:latin typeface="Georgia" panose="02040502050405020303" pitchFamily="18" charset="0"/>
              </a:rPr>
              <a:t>Post 3</a:t>
            </a:r>
            <a:endParaRPr lang="en-GB" sz="1200">
              <a:latin typeface="Georgia" panose="02040502050405020303" pitchFamily="18" charset="0"/>
            </a:endParaRPr>
          </a:p>
        </p:txBody>
      </p:sp>
      <p:sp>
        <p:nvSpPr>
          <p:cNvPr id="38" name="TextBox 37">
            <a:extLst>
              <a:ext uri="{FF2B5EF4-FFF2-40B4-BE49-F238E27FC236}">
                <a16:creationId xmlns:a16="http://schemas.microsoft.com/office/drawing/2014/main" id="{8137C412-8052-4B79-9261-97B5950F0711}"/>
              </a:ext>
            </a:extLst>
          </p:cNvPr>
          <p:cNvSpPr txBox="1"/>
          <p:nvPr/>
        </p:nvSpPr>
        <p:spPr>
          <a:xfrm>
            <a:off x="4448424" y="1754913"/>
            <a:ext cx="1884498" cy="338554"/>
          </a:xfrm>
          <a:prstGeom prst="rect">
            <a:avLst/>
          </a:prstGeom>
          <a:noFill/>
        </p:spPr>
        <p:txBody>
          <a:bodyPr wrap="square" lIns="91440" tIns="45720" rIns="91440" bIns="45720" rtlCol="0" anchor="t">
            <a:spAutoFit/>
          </a:bodyPr>
          <a:lstStyle/>
          <a:p>
            <a:pPr algn="ctr"/>
            <a:r>
              <a:rPr lang="en-US" sz="1600" b="1">
                <a:latin typeface="Georgia"/>
              </a:rPr>
              <a:t>Post 4</a:t>
            </a:r>
            <a:endParaRPr lang="en-GB" sz="1200">
              <a:latin typeface="Georgia" panose="02040502050405020303" pitchFamily="18" charset="0"/>
            </a:endParaRPr>
          </a:p>
        </p:txBody>
      </p:sp>
      <p:sp>
        <p:nvSpPr>
          <p:cNvPr id="39" name="TextBox 38">
            <a:extLst>
              <a:ext uri="{FF2B5EF4-FFF2-40B4-BE49-F238E27FC236}">
                <a16:creationId xmlns:a16="http://schemas.microsoft.com/office/drawing/2014/main" id="{AF1DCC9D-CB3D-45A6-B183-AD6FE4C5A36C}"/>
              </a:ext>
            </a:extLst>
          </p:cNvPr>
          <p:cNvSpPr txBox="1"/>
          <p:nvPr/>
        </p:nvSpPr>
        <p:spPr>
          <a:xfrm>
            <a:off x="5813454" y="1756359"/>
            <a:ext cx="1884498" cy="338554"/>
          </a:xfrm>
          <a:prstGeom prst="rect">
            <a:avLst/>
          </a:prstGeom>
          <a:noFill/>
        </p:spPr>
        <p:txBody>
          <a:bodyPr wrap="square" lIns="91440" tIns="45720" rIns="91440" bIns="45720" rtlCol="0" anchor="t">
            <a:spAutoFit/>
          </a:bodyPr>
          <a:lstStyle/>
          <a:p>
            <a:pPr algn="ctr"/>
            <a:r>
              <a:rPr lang="en-US" sz="1600" b="1">
                <a:latin typeface="Georgia"/>
              </a:rPr>
              <a:t>Post 5</a:t>
            </a:r>
            <a:endParaRPr lang="en-GB" sz="1200">
              <a:latin typeface="Georgia" panose="02040502050405020303" pitchFamily="18" charset="0"/>
            </a:endParaRPr>
          </a:p>
        </p:txBody>
      </p:sp>
      <p:sp>
        <p:nvSpPr>
          <p:cNvPr id="40" name="TextBox 39">
            <a:extLst>
              <a:ext uri="{FF2B5EF4-FFF2-40B4-BE49-F238E27FC236}">
                <a16:creationId xmlns:a16="http://schemas.microsoft.com/office/drawing/2014/main" id="{3494F3FD-34FF-4B01-9FEC-25054AB83725}"/>
              </a:ext>
            </a:extLst>
          </p:cNvPr>
          <p:cNvSpPr txBox="1"/>
          <p:nvPr/>
        </p:nvSpPr>
        <p:spPr>
          <a:xfrm>
            <a:off x="1848363" y="3067992"/>
            <a:ext cx="1388555" cy="261610"/>
          </a:xfrm>
          <a:prstGeom prst="rect">
            <a:avLst/>
          </a:prstGeom>
          <a:noFill/>
        </p:spPr>
        <p:txBody>
          <a:bodyPr wrap="square" rtlCol="0">
            <a:spAutoFit/>
          </a:bodyPr>
          <a:lstStyle/>
          <a:p>
            <a:r>
              <a:rPr lang="en-US" sz="1100" b="1">
                <a:latin typeface="Georgia" panose="02040502050405020303" pitchFamily="18" charset="0"/>
              </a:rPr>
              <a:t>21 Feb -27 Feb</a:t>
            </a:r>
            <a:endParaRPr lang="en-GB" sz="1100" b="1">
              <a:latin typeface="Georgia" panose="02040502050405020303" pitchFamily="18" charset="0"/>
            </a:endParaRPr>
          </a:p>
        </p:txBody>
      </p:sp>
      <p:sp>
        <p:nvSpPr>
          <p:cNvPr id="41" name="TextBox 40">
            <a:extLst>
              <a:ext uri="{FF2B5EF4-FFF2-40B4-BE49-F238E27FC236}">
                <a16:creationId xmlns:a16="http://schemas.microsoft.com/office/drawing/2014/main" id="{2AA5224D-C23B-4A7B-B324-725D57F0C865}"/>
              </a:ext>
            </a:extLst>
          </p:cNvPr>
          <p:cNvSpPr txBox="1"/>
          <p:nvPr/>
        </p:nvSpPr>
        <p:spPr>
          <a:xfrm>
            <a:off x="6145232" y="3033424"/>
            <a:ext cx="1618924" cy="261610"/>
          </a:xfrm>
          <a:prstGeom prst="rect">
            <a:avLst/>
          </a:prstGeom>
          <a:noFill/>
        </p:spPr>
        <p:txBody>
          <a:bodyPr wrap="square" rtlCol="0">
            <a:spAutoFit/>
          </a:bodyPr>
          <a:lstStyle/>
          <a:p>
            <a:r>
              <a:rPr lang="en-US" sz="1100" b="1">
                <a:latin typeface="Georgia" panose="02040502050405020303" pitchFamily="18" charset="0"/>
              </a:rPr>
              <a:t>14 Mar – 20 Mar</a:t>
            </a:r>
            <a:endParaRPr lang="en-GB" sz="1100" b="1">
              <a:latin typeface="Georgia" panose="02040502050405020303" pitchFamily="18" charset="0"/>
            </a:endParaRPr>
          </a:p>
        </p:txBody>
      </p:sp>
      <p:sp>
        <p:nvSpPr>
          <p:cNvPr id="42" name="TextBox 41">
            <a:extLst>
              <a:ext uri="{FF2B5EF4-FFF2-40B4-BE49-F238E27FC236}">
                <a16:creationId xmlns:a16="http://schemas.microsoft.com/office/drawing/2014/main" id="{9D6CF8E5-471B-486A-B6FA-CE94FAEAAEB8}"/>
              </a:ext>
            </a:extLst>
          </p:cNvPr>
          <p:cNvSpPr txBox="1"/>
          <p:nvPr/>
        </p:nvSpPr>
        <p:spPr>
          <a:xfrm>
            <a:off x="4825963" y="3033422"/>
            <a:ext cx="1432429" cy="261610"/>
          </a:xfrm>
          <a:prstGeom prst="rect">
            <a:avLst/>
          </a:prstGeom>
          <a:noFill/>
        </p:spPr>
        <p:txBody>
          <a:bodyPr wrap="square" rtlCol="0">
            <a:spAutoFit/>
          </a:bodyPr>
          <a:lstStyle/>
          <a:p>
            <a:r>
              <a:rPr lang="en-US" sz="1100" b="1">
                <a:latin typeface="Georgia" panose="02040502050405020303" pitchFamily="18" charset="0"/>
              </a:rPr>
              <a:t>7 Mar – 13 Mar </a:t>
            </a:r>
            <a:endParaRPr lang="en-GB" sz="1100" b="1">
              <a:latin typeface="Georgia" panose="02040502050405020303" pitchFamily="18" charset="0"/>
            </a:endParaRPr>
          </a:p>
        </p:txBody>
      </p:sp>
      <p:sp>
        <p:nvSpPr>
          <p:cNvPr id="43" name="TextBox 42">
            <a:extLst>
              <a:ext uri="{FF2B5EF4-FFF2-40B4-BE49-F238E27FC236}">
                <a16:creationId xmlns:a16="http://schemas.microsoft.com/office/drawing/2014/main" id="{F56A2E7E-1F11-43C3-B8CF-BEA796A1EE72}"/>
              </a:ext>
            </a:extLst>
          </p:cNvPr>
          <p:cNvSpPr txBox="1"/>
          <p:nvPr/>
        </p:nvSpPr>
        <p:spPr>
          <a:xfrm>
            <a:off x="392997" y="3075675"/>
            <a:ext cx="1388555" cy="261610"/>
          </a:xfrm>
          <a:prstGeom prst="rect">
            <a:avLst/>
          </a:prstGeom>
          <a:noFill/>
        </p:spPr>
        <p:txBody>
          <a:bodyPr wrap="square" rtlCol="0">
            <a:spAutoFit/>
          </a:bodyPr>
          <a:lstStyle/>
          <a:p>
            <a:r>
              <a:rPr lang="en-US" sz="1100" b="1">
                <a:latin typeface="Georgia" panose="02040502050405020303" pitchFamily="18" charset="0"/>
              </a:rPr>
              <a:t>14 Feb – 20 Feb</a:t>
            </a:r>
            <a:endParaRPr lang="en-GB" sz="1100" b="1">
              <a:latin typeface="Georgia" panose="02040502050405020303" pitchFamily="18" charset="0"/>
            </a:endParaRPr>
          </a:p>
        </p:txBody>
      </p:sp>
      <p:cxnSp>
        <p:nvCxnSpPr>
          <p:cNvPr id="54" name="Straight Arrow Connector 53">
            <a:extLst>
              <a:ext uri="{FF2B5EF4-FFF2-40B4-BE49-F238E27FC236}">
                <a16:creationId xmlns:a16="http://schemas.microsoft.com/office/drawing/2014/main" id="{4EA20699-9766-4F02-80A5-A81512422515}"/>
              </a:ext>
            </a:extLst>
          </p:cNvPr>
          <p:cNvCxnSpPr>
            <a:cxnSpLocks/>
          </p:cNvCxnSpPr>
          <p:nvPr/>
        </p:nvCxnSpPr>
        <p:spPr>
          <a:xfrm>
            <a:off x="4076709" y="3426840"/>
            <a:ext cx="12960" cy="6264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D26F25E3-6D54-4396-A08A-37D594AF2588}"/>
              </a:ext>
            </a:extLst>
          </p:cNvPr>
          <p:cNvSpPr txBox="1"/>
          <p:nvPr/>
        </p:nvSpPr>
        <p:spPr>
          <a:xfrm>
            <a:off x="3212625" y="4255673"/>
            <a:ext cx="1879928" cy="430887"/>
          </a:xfrm>
          <a:prstGeom prst="rect">
            <a:avLst/>
          </a:prstGeom>
          <a:noFill/>
        </p:spPr>
        <p:txBody>
          <a:bodyPr wrap="square" rtlCol="0">
            <a:spAutoFit/>
          </a:bodyPr>
          <a:lstStyle/>
          <a:p>
            <a:pPr algn="ctr"/>
            <a:r>
              <a:rPr lang="en-US" sz="1100" b="1">
                <a:latin typeface="Georgia" panose="02040502050405020303" pitchFamily="18" charset="0"/>
              </a:rPr>
              <a:t>3 March –</a:t>
            </a:r>
          </a:p>
          <a:p>
            <a:pPr algn="ctr"/>
            <a:r>
              <a:rPr lang="en-US" sz="1100" b="1">
                <a:latin typeface="Georgia" panose="02040502050405020303" pitchFamily="18" charset="0"/>
              </a:rPr>
              <a:t> World Hearing Day</a:t>
            </a:r>
            <a:endParaRPr lang="en-GB" sz="1100" b="1">
              <a:latin typeface="Georgia" panose="02040502050405020303" pitchFamily="18" charset="0"/>
            </a:endParaRPr>
          </a:p>
        </p:txBody>
      </p:sp>
      <p:sp>
        <p:nvSpPr>
          <p:cNvPr id="57" name="Subtitle 3">
            <a:extLst>
              <a:ext uri="{FF2B5EF4-FFF2-40B4-BE49-F238E27FC236}">
                <a16:creationId xmlns:a16="http://schemas.microsoft.com/office/drawing/2014/main" id="{4C3256A0-3180-46F9-B6CE-0E8815E9E6E7}"/>
              </a:ext>
            </a:extLst>
          </p:cNvPr>
          <p:cNvSpPr>
            <a:spLocks noGrp="1"/>
          </p:cNvSpPr>
          <p:nvPr>
            <p:ph type="subTitle" idx="20"/>
          </p:nvPr>
        </p:nvSpPr>
        <p:spPr>
          <a:xfrm>
            <a:off x="459034" y="871056"/>
            <a:ext cx="8387985" cy="869128"/>
          </a:xfrm>
        </p:spPr>
        <p:txBody>
          <a:bodyPr/>
          <a:lstStyle/>
          <a:p>
            <a:r>
              <a:rPr lang="en-US" sz="1200">
                <a:solidFill>
                  <a:schemeClr val="tx1"/>
                </a:solidFill>
                <a:latin typeface="Georgia"/>
              </a:rPr>
              <a:t>Each </a:t>
            </a:r>
            <a:r>
              <a:rPr lang="en-US" sz="1200" err="1">
                <a:solidFill>
                  <a:schemeClr val="tx1"/>
                </a:solidFill>
                <a:latin typeface="Georgia"/>
              </a:rPr>
              <a:t>organisation</a:t>
            </a:r>
            <a:r>
              <a:rPr lang="en-US" sz="1200">
                <a:solidFill>
                  <a:schemeClr val="tx1"/>
                </a:solidFill>
                <a:latin typeface="Georgia"/>
              </a:rPr>
              <a:t> is free to publish the cards on the date and week of its choice. For consistency, we recommend following the timeline below. We indicated below the </a:t>
            </a:r>
            <a:r>
              <a:rPr lang="en-US" sz="1200" b="1">
                <a:solidFill>
                  <a:schemeClr val="tx1"/>
                </a:solidFill>
                <a:latin typeface="Georgia"/>
              </a:rPr>
              <a:t>International Cochlear Implant Day (25 February) </a:t>
            </a:r>
            <a:r>
              <a:rPr lang="en-US" sz="1200">
                <a:solidFill>
                  <a:schemeClr val="tx1"/>
                </a:solidFill>
                <a:latin typeface="Georgia"/>
              </a:rPr>
              <a:t>and the </a:t>
            </a:r>
            <a:r>
              <a:rPr lang="en-US" sz="1200" b="1">
                <a:solidFill>
                  <a:schemeClr val="tx1"/>
                </a:solidFill>
                <a:latin typeface="Georgia"/>
              </a:rPr>
              <a:t>World Hearing Day (3 March). As other posts are already planned for these two specific days</a:t>
            </a:r>
            <a:r>
              <a:rPr lang="en-US" sz="1200">
                <a:solidFill>
                  <a:schemeClr val="tx1"/>
                </a:solidFill>
                <a:latin typeface="Georgia"/>
              </a:rPr>
              <a:t>, we kindly ask you to not post on these days. You can still post any other day that same week.  You can switch the posts' order as you see fit, except for Post n°3 tied to the World Health </a:t>
            </a:r>
            <a:r>
              <a:rPr lang="en-US" sz="1200" err="1">
                <a:solidFill>
                  <a:schemeClr val="tx1"/>
                </a:solidFill>
                <a:latin typeface="Georgia"/>
              </a:rPr>
              <a:t>Organisation</a:t>
            </a:r>
            <a:r>
              <a:rPr lang="en-US" sz="1200">
                <a:solidFill>
                  <a:schemeClr val="tx1"/>
                </a:solidFill>
                <a:latin typeface="Georgia"/>
              </a:rPr>
              <a:t>.</a:t>
            </a:r>
            <a:endParaRPr lang="en-US">
              <a:solidFill>
                <a:schemeClr val="tx1"/>
              </a:solidFill>
            </a:endParaRPr>
          </a:p>
        </p:txBody>
      </p:sp>
      <p:cxnSp>
        <p:nvCxnSpPr>
          <p:cNvPr id="44" name="Straight Arrow Connector 43">
            <a:extLst>
              <a:ext uri="{FF2B5EF4-FFF2-40B4-BE49-F238E27FC236}">
                <a16:creationId xmlns:a16="http://schemas.microsoft.com/office/drawing/2014/main" id="{2E236408-B4EB-4180-85C3-9373A1808B11}"/>
              </a:ext>
            </a:extLst>
          </p:cNvPr>
          <p:cNvCxnSpPr>
            <a:cxnSpLocks/>
          </p:cNvCxnSpPr>
          <p:nvPr/>
        </p:nvCxnSpPr>
        <p:spPr>
          <a:xfrm>
            <a:off x="2444600" y="3490934"/>
            <a:ext cx="12960" cy="5651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7979BC76-C976-479C-87DF-AC42C697FAE0}"/>
              </a:ext>
            </a:extLst>
          </p:cNvPr>
          <p:cNvSpPr txBox="1"/>
          <p:nvPr/>
        </p:nvSpPr>
        <p:spPr>
          <a:xfrm>
            <a:off x="1521204" y="4184600"/>
            <a:ext cx="1879928" cy="600164"/>
          </a:xfrm>
          <a:prstGeom prst="rect">
            <a:avLst/>
          </a:prstGeom>
          <a:noFill/>
        </p:spPr>
        <p:txBody>
          <a:bodyPr wrap="square" lIns="91440" tIns="45720" rIns="91440" bIns="45720" rtlCol="0" anchor="t">
            <a:spAutoFit/>
          </a:bodyPr>
          <a:lstStyle/>
          <a:p>
            <a:pPr algn="ctr"/>
            <a:r>
              <a:rPr lang="en-US" sz="1100" b="1">
                <a:latin typeface="Georgia"/>
              </a:rPr>
              <a:t>25 February –</a:t>
            </a:r>
          </a:p>
          <a:p>
            <a:pPr algn="ctr"/>
            <a:r>
              <a:rPr lang="en-US" sz="1100" b="1">
                <a:latin typeface="Georgia"/>
              </a:rPr>
              <a:t>International Cochlear Implant Day</a:t>
            </a:r>
            <a:endParaRPr lang="en-US" sz="1100" b="1">
              <a:latin typeface="Georgia" panose="02040502050405020303" pitchFamily="18" charset="0"/>
            </a:endParaRPr>
          </a:p>
        </p:txBody>
      </p:sp>
      <p:sp>
        <p:nvSpPr>
          <p:cNvPr id="46" name="TextBox 45">
            <a:extLst>
              <a:ext uri="{FF2B5EF4-FFF2-40B4-BE49-F238E27FC236}">
                <a16:creationId xmlns:a16="http://schemas.microsoft.com/office/drawing/2014/main" id="{B38E3B5E-2779-45D2-9A5B-F66BFA551E5B}"/>
              </a:ext>
            </a:extLst>
          </p:cNvPr>
          <p:cNvSpPr txBox="1"/>
          <p:nvPr/>
        </p:nvSpPr>
        <p:spPr>
          <a:xfrm>
            <a:off x="7469751" y="3033422"/>
            <a:ext cx="1377268" cy="261610"/>
          </a:xfrm>
          <a:prstGeom prst="rect">
            <a:avLst/>
          </a:prstGeom>
          <a:noFill/>
        </p:spPr>
        <p:txBody>
          <a:bodyPr wrap="square" rtlCol="0">
            <a:spAutoFit/>
          </a:bodyPr>
          <a:lstStyle/>
          <a:p>
            <a:r>
              <a:rPr lang="en-US" sz="1100" b="1">
                <a:latin typeface="Georgia" panose="02040502050405020303" pitchFamily="18" charset="0"/>
              </a:rPr>
              <a:t>21 Mar – 27 Mar</a:t>
            </a:r>
            <a:endParaRPr lang="en-GB" sz="1100" b="1">
              <a:latin typeface="Georgia" panose="02040502050405020303" pitchFamily="18" charset="0"/>
            </a:endParaRPr>
          </a:p>
        </p:txBody>
      </p:sp>
    </p:spTree>
    <p:extLst>
      <p:ext uri="{BB962C8B-B14F-4D97-AF65-F5344CB8AC3E}">
        <p14:creationId xmlns:p14="http://schemas.microsoft.com/office/powerpoint/2010/main" val="1452878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13" name="Rectangle 12">
            <a:extLst>
              <a:ext uri="{FF2B5EF4-FFF2-40B4-BE49-F238E27FC236}">
                <a16:creationId xmlns:a16="http://schemas.microsoft.com/office/drawing/2014/main" id="{EE69C0A5-6416-4C2E-B258-A9E4C6428A85}"/>
              </a:ext>
            </a:extLst>
          </p:cNvPr>
          <p:cNvSpPr/>
          <p:nvPr/>
        </p:nvSpPr>
        <p:spPr>
          <a:xfrm>
            <a:off x="229563" y="1054029"/>
            <a:ext cx="8491815" cy="3970318"/>
          </a:xfrm>
          <a:prstGeom prst="rect">
            <a:avLst/>
          </a:prstGeom>
        </p:spPr>
        <p:txBody>
          <a:bodyPr wrap="square" lIns="91440" tIns="45720" rIns="91440" bIns="45720" anchor="t">
            <a:spAutoFit/>
          </a:bodyPr>
          <a:lstStyle/>
          <a:p>
            <a:pPr algn="just"/>
            <a:r>
              <a:rPr lang="en-GB" sz="1600" b="1">
                <a:solidFill>
                  <a:schemeClr val="accent1"/>
                </a:solidFill>
                <a:latin typeface="Georgia"/>
                <a:cs typeface="Calibri"/>
              </a:rPr>
              <a:t>The opportunity: </a:t>
            </a:r>
            <a:endParaRPr lang="en-GB" sz="1600" b="1">
              <a:solidFill>
                <a:schemeClr val="accent1"/>
              </a:solidFill>
              <a:latin typeface="Georgia" panose="02040502050405020303" pitchFamily="18" charset="0"/>
              <a:cs typeface="Calibri" panose="020F0502020204030204" pitchFamily="34" charset="0"/>
            </a:endParaRPr>
          </a:p>
          <a:p>
            <a:pPr marL="285750" indent="-285750" algn="just">
              <a:buFont typeface="Arial" panose="020B0604020202020204" pitchFamily="34" charset="0"/>
              <a:buChar char="•"/>
            </a:pPr>
            <a:r>
              <a:rPr lang="en-US" sz="1200" b="1">
                <a:latin typeface="Georgia"/>
                <a:cs typeface="Calibri Light"/>
              </a:rPr>
              <a:t>Europe is the oldest continent in the world and continues to age </a:t>
            </a:r>
            <a:r>
              <a:rPr lang="en-US" sz="1200">
                <a:latin typeface="Georgia"/>
                <a:cs typeface="Calibri Light"/>
              </a:rPr>
              <a:t>– this means the burden of hearing loss on individuals, society and the economy will continue to increase. The likelihood of experiencing hearing loss increases as we get older, and all European citizens risk being impacted.</a:t>
            </a:r>
          </a:p>
          <a:p>
            <a:pPr marL="285750" indent="-285750" algn="just">
              <a:buFont typeface="Arial" panose="020B0604020202020204" pitchFamily="34" charset="0"/>
              <a:buChar char="•"/>
            </a:pPr>
            <a:r>
              <a:rPr lang="en-US" sz="1200" b="1">
                <a:latin typeface="Georgia"/>
                <a:cs typeface="Calibri Light"/>
              </a:rPr>
              <a:t>Screening, detection and treatment of hearing loss </a:t>
            </a:r>
            <a:r>
              <a:rPr lang="en-US" sz="1200">
                <a:latin typeface="Georgia"/>
                <a:cs typeface="Calibri Light"/>
              </a:rPr>
              <a:t>can improve an individual’s quality of life by reducing the risk of comorbidities such as ill-mental health and cognitive decline. This ensures an individual’s right to actively age.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b="1">
                <a:latin typeface="Georgia"/>
                <a:cs typeface="Calibri Light"/>
              </a:rPr>
              <a:t>Both hearing loss and its comorbidities are costly to society </a:t>
            </a:r>
            <a:r>
              <a:rPr lang="en-US" sz="1200">
                <a:latin typeface="Georgia"/>
                <a:cs typeface="Calibri Light"/>
              </a:rPr>
              <a:t>and must be tackled urgently as the EU strives to ‘build back’ post-pandemic.</a:t>
            </a:r>
          </a:p>
          <a:p>
            <a:pPr algn="just"/>
            <a:endParaRPr lang="en-GB" sz="1200">
              <a:latin typeface="Georgia" panose="02040502050405020303" pitchFamily="18" charset="0"/>
              <a:cs typeface="Calibri Light" panose="020F0302020204030204" pitchFamily="34" charset="0"/>
            </a:endParaRPr>
          </a:p>
          <a:p>
            <a:pPr algn="just"/>
            <a:r>
              <a:rPr lang="en-GB" sz="1600" b="1">
                <a:solidFill>
                  <a:schemeClr val="accent1"/>
                </a:solidFill>
                <a:latin typeface="Georgia"/>
                <a:cs typeface="Calibri"/>
              </a:rPr>
              <a:t>Objective:</a:t>
            </a:r>
          </a:p>
          <a:p>
            <a:pPr marL="285750" indent="-285750" algn="just">
              <a:buFont typeface="Arial" panose="020B0604020202020204" pitchFamily="34" charset="0"/>
              <a:buChar char="•"/>
            </a:pPr>
            <a:r>
              <a:rPr lang="en-US" sz="1200">
                <a:latin typeface="Georgia"/>
                <a:cs typeface="Calibri Light"/>
              </a:rPr>
              <a:t>This campaign will raise awareness of the </a:t>
            </a:r>
            <a:r>
              <a:rPr lang="en-US" sz="1200" b="1">
                <a:latin typeface="Georgia"/>
                <a:cs typeface="Calibri Light"/>
              </a:rPr>
              <a:t>link between hearing loss and associated mental health issues. </a:t>
            </a:r>
          </a:p>
          <a:p>
            <a:pPr marL="285750" indent="-285750" algn="just">
              <a:buFont typeface="Arial" panose="020B0604020202020204" pitchFamily="34" charset="0"/>
              <a:buChar char="•"/>
            </a:pPr>
            <a:r>
              <a:rPr lang="en-US" sz="1200">
                <a:latin typeface="Georgia"/>
                <a:cs typeface="Calibri Light"/>
              </a:rPr>
              <a:t>The campaign will communicate a </a:t>
            </a:r>
            <a:r>
              <a:rPr lang="en-US" sz="1200" b="1">
                <a:latin typeface="Georgia"/>
                <a:cs typeface="Calibri Light"/>
              </a:rPr>
              <a:t>sense of urgency </a:t>
            </a:r>
            <a:r>
              <a:rPr lang="en-US" sz="1200">
                <a:latin typeface="Georgia"/>
                <a:cs typeface="Calibri Light"/>
              </a:rPr>
              <a:t>by showing that without effective screening and treatment of hearing loss, European citizens will be denied the opportunity to healthily age.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a:latin typeface="Georgia"/>
                <a:cs typeface="Calibri Light"/>
              </a:rPr>
              <a:t>It will demonstrate to policymakers that they must </a:t>
            </a:r>
            <a:r>
              <a:rPr lang="en-US" sz="1200" b="1">
                <a:latin typeface="Georgia"/>
                <a:cs typeface="Calibri Light"/>
              </a:rPr>
              <a:t>promote regular hearing screening and ensure access to hearing loss treatment</a:t>
            </a:r>
            <a:r>
              <a:rPr lang="en-US" sz="1200">
                <a:latin typeface="Georgia"/>
                <a:cs typeface="Calibri Light"/>
              </a:rPr>
              <a:t>, including cochlear implants.</a:t>
            </a:r>
          </a:p>
          <a:p>
            <a:pPr algn="just"/>
            <a:endParaRPr lang="en-GB" sz="1200">
              <a:solidFill>
                <a:prstClr val="black"/>
              </a:solidFill>
              <a:latin typeface="Georgia" panose="02040502050405020303" pitchFamily="18" charset="0"/>
              <a:cs typeface="Calibri Light" panose="020F0302020204030204" pitchFamily="34" charset="0"/>
            </a:endParaRPr>
          </a:p>
          <a:p>
            <a:pPr algn="just"/>
            <a:r>
              <a:rPr lang="en-GB" sz="1600" b="1">
                <a:solidFill>
                  <a:schemeClr val="accent1"/>
                </a:solidFill>
                <a:latin typeface="Georgia"/>
                <a:cs typeface="Calibri"/>
              </a:rPr>
              <a:t>Tactics: </a:t>
            </a:r>
            <a:endParaRPr lang="en-GB" sz="1600" b="1">
              <a:solidFill>
                <a:schemeClr val="accent1"/>
              </a:solidFill>
              <a:latin typeface="Georgia" panose="02040502050405020303" pitchFamily="18" charset="0"/>
              <a:cs typeface="Calibri" panose="020F0502020204030204" pitchFamily="34" charset="0"/>
            </a:endParaRPr>
          </a:p>
          <a:p>
            <a:pPr marL="285750" indent="-285750" algn="just">
              <a:buFont typeface="Arial" panose="020B0604020202020204" pitchFamily="34" charset="0"/>
              <a:buChar char="•"/>
            </a:pPr>
            <a:r>
              <a:rPr lang="en-US" sz="1200" b="1">
                <a:latin typeface="Georgia"/>
                <a:cs typeface="Calibri Light"/>
              </a:rPr>
              <a:t>6 social media cards highlighting the link between hearing loss, mental health, and healthy ageing</a:t>
            </a:r>
            <a:r>
              <a:rPr lang="en-US" sz="1200">
                <a:latin typeface="Georgia"/>
                <a:cs typeface="Calibri Light"/>
              </a:rPr>
              <a:t>, with statistics aiming to shock both policymakers and general public.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a:latin typeface="Georgia"/>
                <a:cs typeface="Calibri Light"/>
              </a:rPr>
              <a:t>The tone of the campaign is mysterious, provocative, and personal.</a:t>
            </a:r>
          </a:p>
        </p:txBody>
      </p:sp>
      <p:sp>
        <p:nvSpPr>
          <p:cNvPr id="6" name="Title 1">
            <a:extLst>
              <a:ext uri="{FF2B5EF4-FFF2-40B4-BE49-F238E27FC236}">
                <a16:creationId xmlns:a16="http://schemas.microsoft.com/office/drawing/2014/main" id="{ED190191-8E5E-48BE-9E60-B87CF90415EA}"/>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Campaign Summary</a:t>
            </a:r>
          </a:p>
        </p:txBody>
      </p:sp>
    </p:spTree>
    <p:extLst>
      <p:ext uri="{BB962C8B-B14F-4D97-AF65-F5344CB8AC3E}">
        <p14:creationId xmlns:p14="http://schemas.microsoft.com/office/powerpoint/2010/main" val="161041389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n°1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630355"/>
            <a:ext cx="4625788" cy="4970591"/>
          </a:xfrm>
          <a:prstGeom prst="rect">
            <a:avLst/>
          </a:prstGeom>
          <a:noFill/>
        </p:spPr>
        <p:txBody>
          <a:bodyPr wrap="square" lIns="91440" tIns="45720" rIns="91440" bIns="45720" rtlCol="0" anchor="t">
            <a:spAutoFit/>
          </a:bodyPr>
          <a:lstStyle/>
          <a:p>
            <a:r>
              <a:rPr lang="en-US" sz="1400" b="1" dirty="0">
                <a:solidFill>
                  <a:schemeClr val="accent1"/>
                </a:solidFill>
                <a:latin typeface="Georgia" panose="02040502050405020303" pitchFamily="18" charset="0"/>
              </a:rPr>
              <a:t>Suggested tweet</a:t>
            </a:r>
            <a:endParaRPr lang="en-US" sz="1600" dirty="0">
              <a:latin typeface="Georgia" panose="02040502050405020303" pitchFamily="18" charset="0"/>
            </a:endParaRPr>
          </a:p>
          <a:p>
            <a:r>
              <a:rPr lang="en-US" sz="1100" dirty="0" err="1">
                <a:latin typeface="Georgia"/>
                <a:cs typeface="Calibri Light"/>
              </a:rPr>
              <a:t>Unbehandelter</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kann</a:t>
            </a:r>
            <a:r>
              <a:rPr lang="en-US" sz="1100" dirty="0">
                <a:latin typeface="Georgia"/>
                <a:cs typeface="Calibri Light"/>
              </a:rPr>
              <a:t> der </a:t>
            </a:r>
            <a:r>
              <a:rPr lang="en-US" sz="1100" dirty="0" err="1">
                <a:latin typeface="Georgia"/>
                <a:cs typeface="Calibri Light"/>
              </a:rPr>
              <a:t>psychischen</a:t>
            </a:r>
            <a:r>
              <a:rPr lang="en-US" sz="1100" dirty="0">
                <a:latin typeface="Georgia"/>
                <a:cs typeface="Calibri Light"/>
              </a:rPr>
              <a:t> Gesundheit </a:t>
            </a:r>
            <a:r>
              <a:rPr lang="en-US" sz="1100" dirty="0" err="1">
                <a:latin typeface="Georgia"/>
                <a:cs typeface="Calibri Light"/>
              </a:rPr>
              <a:t>schaden</a:t>
            </a:r>
            <a:r>
              <a:rPr lang="en-US" sz="1100" dirty="0">
                <a:latin typeface="Georgia"/>
                <a:cs typeface="Calibri Light"/>
              </a:rPr>
              <a:t>. </a:t>
            </a:r>
            <a:r>
              <a:rPr lang="en-US" sz="1100" dirty="0" err="1">
                <a:latin typeface="Georgia"/>
                <a:cs typeface="Calibri Light"/>
              </a:rPr>
              <a:t>Depressionen</a:t>
            </a:r>
            <a:r>
              <a:rPr lang="en-US" sz="1100" dirty="0">
                <a:latin typeface="Georgia"/>
                <a:cs typeface="Calibri Light"/>
              </a:rPr>
              <a:t>, </a:t>
            </a:r>
            <a:r>
              <a:rPr lang="en-US" sz="1100" dirty="0" err="1">
                <a:latin typeface="Georgia"/>
                <a:cs typeface="Calibri Light"/>
              </a:rPr>
              <a:t>soziale</a:t>
            </a:r>
            <a:r>
              <a:rPr lang="en-US" sz="1100" dirty="0">
                <a:latin typeface="Georgia"/>
                <a:cs typeface="Calibri Light"/>
              </a:rPr>
              <a:t> Isolation, </a:t>
            </a:r>
            <a:r>
              <a:rPr lang="en-US" sz="1100" dirty="0" err="1">
                <a:latin typeface="Georgia"/>
                <a:cs typeface="Calibri Light"/>
              </a:rPr>
              <a:t>mehr</a:t>
            </a:r>
            <a:r>
              <a:rPr lang="en-US" sz="1100" dirty="0">
                <a:latin typeface="Georgia"/>
                <a:cs typeface="Calibri Light"/>
              </a:rPr>
              <a:t> </a:t>
            </a:r>
            <a:r>
              <a:rPr lang="en-US" sz="1100" dirty="0" err="1">
                <a:latin typeface="Georgia"/>
                <a:cs typeface="Calibri Light"/>
              </a:rPr>
              <a:t>Krankenhausaufenthalte</a:t>
            </a:r>
            <a:r>
              <a:rPr lang="en-US" sz="1100" dirty="0">
                <a:latin typeface="Georgia"/>
                <a:cs typeface="Calibri Light"/>
              </a:rPr>
              <a:t>, </a:t>
            </a:r>
            <a:r>
              <a:rPr lang="en-US" sz="1100" dirty="0" err="1">
                <a:latin typeface="Georgia"/>
                <a:cs typeface="Calibri Light"/>
              </a:rPr>
              <a:t>Sorgen</a:t>
            </a:r>
            <a:r>
              <a:rPr lang="en-US" sz="1100" dirty="0">
                <a:latin typeface="Georgia"/>
                <a:cs typeface="Calibri Light"/>
              </a:rPr>
              <a:t> und Stress </a:t>
            </a:r>
            <a:r>
              <a:rPr lang="en-US" sz="1100" dirty="0" err="1">
                <a:latin typeface="Georgia"/>
                <a:cs typeface="Calibri Light"/>
              </a:rPr>
              <a:t>sowie</a:t>
            </a:r>
            <a:r>
              <a:rPr lang="en-US" sz="1100" dirty="0">
                <a:latin typeface="Georgia"/>
                <a:cs typeface="Calibri Light"/>
              </a:rPr>
              <a:t> </a:t>
            </a:r>
            <a:r>
              <a:rPr lang="en-US" sz="1100" dirty="0" err="1">
                <a:latin typeface="Georgia"/>
                <a:cs typeface="Calibri Light"/>
              </a:rPr>
              <a:t>eine</a:t>
            </a:r>
            <a:r>
              <a:rPr lang="en-US" sz="1100" dirty="0">
                <a:latin typeface="Georgia"/>
                <a:cs typeface="Calibri Light"/>
              </a:rPr>
              <a:t> </a:t>
            </a:r>
            <a:r>
              <a:rPr lang="en-US" sz="1100" dirty="0" err="1">
                <a:latin typeface="Georgia"/>
                <a:cs typeface="Calibri Light"/>
              </a:rPr>
              <a:t>geringere</a:t>
            </a:r>
            <a:r>
              <a:rPr lang="en-US" sz="1100" dirty="0">
                <a:latin typeface="Georgia"/>
                <a:cs typeface="Calibri Light"/>
              </a:rPr>
              <a:t> </a:t>
            </a:r>
            <a:r>
              <a:rPr lang="en-US" sz="1100" dirty="0" err="1">
                <a:latin typeface="Georgia"/>
                <a:cs typeface="Calibri Light"/>
              </a:rPr>
              <a:t>Lebensqualität</a:t>
            </a:r>
            <a:r>
              <a:rPr lang="en-US" sz="1100" dirty="0">
                <a:latin typeface="Georgia"/>
                <a:cs typeface="Calibri Light"/>
              </a:rPr>
              <a:t> </a:t>
            </a:r>
            <a:r>
              <a:rPr lang="en-US" sz="1100" dirty="0" err="1">
                <a:latin typeface="Georgia"/>
                <a:cs typeface="Calibri Light"/>
              </a:rPr>
              <a:t>sind</a:t>
            </a:r>
            <a:r>
              <a:rPr lang="en-US" sz="1100" dirty="0">
                <a:latin typeface="Georgia"/>
                <a:cs typeface="Calibri Light"/>
              </a:rPr>
              <a:t> </a:t>
            </a:r>
            <a:r>
              <a:rPr lang="en-US" sz="1100" dirty="0" err="1">
                <a:latin typeface="Georgia"/>
                <a:cs typeface="Calibri Light"/>
              </a:rPr>
              <a:t>mögliche</a:t>
            </a:r>
            <a:r>
              <a:rPr lang="en-US" sz="1100" dirty="0">
                <a:latin typeface="Georgia"/>
                <a:cs typeface="Calibri Light"/>
              </a:rPr>
              <a:t> </a:t>
            </a:r>
            <a:r>
              <a:rPr lang="en-US" sz="1100" dirty="0" err="1">
                <a:latin typeface="Georgia"/>
                <a:cs typeface="Calibri Light"/>
              </a:rPr>
              <a:t>Folgen</a:t>
            </a:r>
            <a:r>
              <a:rPr lang="en-US" sz="1100" dirty="0">
                <a:latin typeface="Georgia"/>
                <a:cs typeface="Calibri Light"/>
              </a:rPr>
              <a:t>. #ListenUp</a:t>
            </a:r>
            <a:endParaRPr lang="en-US" sz="1100" dirty="0">
              <a:latin typeface="Georgia" panose="02040502050405020303" pitchFamily="18" charset="0"/>
              <a:cs typeface="Calibri Light"/>
            </a:endParaRPr>
          </a:p>
          <a:p>
            <a:endParaRPr lang="en-US" sz="1600" dirty="0"/>
          </a:p>
          <a:p>
            <a:r>
              <a:rPr lang="en-US" sz="1400" b="1" dirty="0">
                <a:solidFill>
                  <a:schemeClr val="accent1"/>
                </a:solidFill>
                <a:latin typeface="Georgia" panose="02040502050405020303" pitchFamily="18" charset="0"/>
              </a:rPr>
              <a:t>Supporting information</a:t>
            </a:r>
          </a:p>
          <a:p>
            <a:pPr marL="171450" indent="-171450" algn="just">
              <a:spcBef>
                <a:spcPts val="600"/>
              </a:spcBef>
              <a:buFont typeface="Arial" panose="020B0604020202020204" pitchFamily="34" charset="0"/>
              <a:buChar char="•"/>
            </a:pPr>
            <a:r>
              <a:rPr lang="en-US" sz="1100" dirty="0" err="1">
                <a:latin typeface="Georgia" panose="02040502050405020303" pitchFamily="18" charset="0"/>
                <a:cs typeface="Calibri Light"/>
              </a:rPr>
              <a:t>Hörverlust</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reduziert</a:t>
            </a:r>
            <a:r>
              <a:rPr lang="en-US" sz="1100" dirty="0">
                <a:latin typeface="Georgia" panose="02040502050405020303" pitchFamily="18" charset="0"/>
                <a:cs typeface="Calibri Light"/>
              </a:rPr>
              <a:t> die </a:t>
            </a:r>
            <a:r>
              <a:rPr lang="en-US" sz="1100" dirty="0" err="1">
                <a:latin typeface="Georgia" panose="02040502050405020303" pitchFamily="18" charset="0"/>
                <a:cs typeface="Calibri Light"/>
              </a:rPr>
              <a:t>Eigenständigkeit</a:t>
            </a:r>
            <a:r>
              <a:rPr lang="en-US" sz="1100" dirty="0">
                <a:latin typeface="Georgia" panose="02040502050405020303" pitchFamily="18" charset="0"/>
                <a:cs typeface="Calibri Light"/>
              </a:rPr>
              <a:t> und </a:t>
            </a:r>
            <a:r>
              <a:rPr lang="en-US" sz="1100" dirty="0" err="1">
                <a:latin typeface="Georgia" panose="02040502050405020303" pitchFamily="18" charset="0"/>
                <a:cs typeface="Calibri Light"/>
              </a:rPr>
              <a:t>Unabhängigkeit</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Betroffener</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Alltägliche</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Aufgaben</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werden</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schwieriger</a:t>
            </a:r>
            <a:r>
              <a:rPr lang="en-US" sz="1100" dirty="0">
                <a:latin typeface="Georgia" panose="02040502050405020303" pitchFamily="18" charset="0"/>
                <a:cs typeface="Calibri Light"/>
              </a:rPr>
              <a:t>, das </a:t>
            </a:r>
            <a:r>
              <a:rPr lang="en-US" sz="1100" dirty="0" err="1">
                <a:latin typeface="Georgia" panose="02040502050405020303" pitchFamily="18" charset="0"/>
                <a:cs typeface="Calibri Light"/>
              </a:rPr>
              <a:t>Sturzrisiko</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steigt</a:t>
            </a:r>
            <a:r>
              <a:rPr lang="en-US" sz="1100" dirty="0">
                <a:latin typeface="Georgia" panose="02040502050405020303" pitchFamily="18" charset="0"/>
                <a:cs typeface="Calibri Light"/>
              </a:rPr>
              <a:t>.</a:t>
            </a:r>
          </a:p>
          <a:p>
            <a:pPr marL="171450" indent="-171450" algn="just">
              <a:spcBef>
                <a:spcPts val="600"/>
              </a:spcBef>
              <a:buFont typeface="Arial" panose="020B0604020202020204" pitchFamily="34" charset="0"/>
              <a:buChar char="•"/>
            </a:pPr>
            <a:r>
              <a:rPr lang="en-US" sz="1100" dirty="0" err="1">
                <a:solidFill>
                  <a:srgbClr val="333333"/>
                </a:solidFill>
                <a:latin typeface="Georgia" panose="02040502050405020303" pitchFamily="18" charset="0"/>
                <a:cs typeface="Calibri Light"/>
              </a:rPr>
              <a:t>Hörverlust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kann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zu</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sozialer</a:t>
            </a:r>
            <a:r>
              <a:rPr lang="en-US" sz="1100" dirty="0">
                <a:solidFill>
                  <a:srgbClr val="333333"/>
                </a:solidFill>
                <a:latin typeface="Georgia" panose="02040502050405020303" pitchFamily="18" charset="0"/>
                <a:cs typeface="Calibri Light"/>
              </a:rPr>
              <a:t> Isolation, </a:t>
            </a:r>
            <a:r>
              <a:rPr lang="en-US" sz="1100" dirty="0" err="1">
                <a:solidFill>
                  <a:srgbClr val="333333"/>
                </a:solidFill>
                <a:latin typeface="Georgia" panose="02040502050405020303" pitchFamily="18" charset="0"/>
                <a:cs typeface="Calibri Light"/>
              </a:rPr>
              <a:t>Vereinsamung</a:t>
            </a:r>
            <a:r>
              <a:rPr lang="en-US" sz="1100" dirty="0">
                <a:solidFill>
                  <a:srgbClr val="333333"/>
                </a:solidFill>
                <a:latin typeface="Georgia" panose="02040502050405020303" pitchFamily="18" charset="0"/>
                <a:cs typeface="Calibri Light"/>
              </a:rPr>
              <a:t> und </a:t>
            </a:r>
            <a:r>
              <a:rPr lang="en-US" sz="1100" dirty="0" err="1">
                <a:solidFill>
                  <a:srgbClr val="333333"/>
                </a:solidFill>
                <a:latin typeface="Georgia" panose="02040502050405020303" pitchFamily="18" charset="0"/>
                <a:cs typeface="Calibri Light"/>
              </a:rPr>
              <a:t>weniger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Kontakt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zu</a:t>
            </a:r>
            <a:r>
              <a:rPr lang="en-US" sz="1100" dirty="0">
                <a:solidFill>
                  <a:srgbClr val="333333"/>
                </a:solidFill>
                <a:latin typeface="Georgia" panose="02040502050405020303" pitchFamily="18" charset="0"/>
                <a:cs typeface="Calibri Light"/>
              </a:rPr>
              <a:t> Familie und </a:t>
            </a:r>
            <a:r>
              <a:rPr lang="en-US" sz="1100" dirty="0" err="1">
                <a:solidFill>
                  <a:srgbClr val="333333"/>
                </a:solidFill>
                <a:latin typeface="Georgia" panose="02040502050405020303" pitchFamily="18" charset="0"/>
                <a:cs typeface="Calibri Light"/>
              </a:rPr>
              <a:t>Freunden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führen</a:t>
            </a:r>
            <a:r>
              <a:rPr lang="en-US" sz="1100" dirty="0">
                <a:solidFill>
                  <a:srgbClr val="333333"/>
                </a:solidFill>
                <a:latin typeface="Georgia" panose="02040502050405020303" pitchFamily="18" charset="0"/>
                <a:cs typeface="Calibri Light"/>
              </a:rPr>
              <a:t>. Je </a:t>
            </a:r>
            <a:r>
              <a:rPr lang="en-US" sz="1100" dirty="0" err="1">
                <a:solidFill>
                  <a:srgbClr val="333333"/>
                </a:solidFill>
                <a:latin typeface="Georgia" panose="02040502050405020303" pitchFamily="18" charset="0"/>
                <a:cs typeface="Calibri Light"/>
              </a:rPr>
              <a:t>schwerer</a:t>
            </a:r>
            <a:r>
              <a:rPr lang="en-US" sz="1100" dirty="0">
                <a:solidFill>
                  <a:srgbClr val="333333"/>
                </a:solidFill>
                <a:latin typeface="Georgia" panose="02040502050405020303" pitchFamily="18" charset="0"/>
                <a:cs typeface="Calibri Light"/>
              </a:rPr>
              <a:t> der </a:t>
            </a:r>
            <a:r>
              <a:rPr lang="en-US" sz="1100" dirty="0" err="1">
                <a:solidFill>
                  <a:srgbClr val="333333"/>
                </a:solidFill>
                <a:latin typeface="Georgia" panose="02040502050405020303" pitchFamily="18" charset="0"/>
                <a:cs typeface="Calibri Light"/>
              </a:rPr>
              <a:t>Hörverlust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desto</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höher</a:t>
            </a:r>
            <a:r>
              <a:rPr lang="en-US" sz="1100" dirty="0">
                <a:solidFill>
                  <a:srgbClr val="333333"/>
                </a:solidFill>
                <a:latin typeface="Georgia" panose="02040502050405020303" pitchFamily="18" charset="0"/>
                <a:cs typeface="Calibri Light"/>
              </a:rPr>
              <a:t> die </a:t>
            </a:r>
            <a:r>
              <a:rPr lang="en-US" sz="1100" dirty="0" err="1">
                <a:solidFill>
                  <a:srgbClr val="333333"/>
                </a:solidFill>
                <a:latin typeface="Georgia" panose="02040502050405020303" pitchFamily="18" charset="0"/>
                <a:cs typeface="Calibri Light"/>
              </a:rPr>
              <a:t>psychische</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Belastung</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während</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sich</a:t>
            </a:r>
            <a:r>
              <a:rPr lang="en-US" sz="1100" dirty="0">
                <a:solidFill>
                  <a:srgbClr val="333333"/>
                </a:solidFill>
                <a:latin typeface="Georgia" panose="02040502050405020303" pitchFamily="18" charset="0"/>
                <a:cs typeface="Calibri Light"/>
              </a:rPr>
              <a:t> 30,3% der </a:t>
            </a:r>
            <a:r>
              <a:rPr lang="en-US" sz="1100" dirty="0" err="1">
                <a:solidFill>
                  <a:srgbClr val="333333"/>
                </a:solidFill>
                <a:latin typeface="Georgia" panose="02040502050405020303" pitchFamily="18" charset="0"/>
                <a:cs typeface="Calibri Light"/>
              </a:rPr>
              <a:t>Schwerhörigen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psychisch</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belastet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fühlen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liegt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dieser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Prozentsatz</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unter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Normalhörenden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nur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bei</a:t>
            </a:r>
            <a:r>
              <a:rPr lang="en-US" sz="1100" dirty="0">
                <a:solidFill>
                  <a:srgbClr val="333333"/>
                </a:solidFill>
                <a:latin typeface="Georgia" panose="02040502050405020303" pitchFamily="18" charset="0"/>
                <a:cs typeface="Calibri Light"/>
              </a:rPr>
              <a:t> 17%. </a:t>
            </a:r>
          </a:p>
          <a:p>
            <a:pPr marL="171450" indent="-171450" algn="just">
              <a:spcBef>
                <a:spcPts val="1200"/>
              </a:spcBef>
              <a:buFont typeface="Arial" panose="020B0604020202020204" pitchFamily="34" charset="0"/>
              <a:buChar char="•"/>
            </a:pPr>
            <a:r>
              <a:rPr lang="en-US" sz="1100" dirty="0">
                <a:solidFill>
                  <a:srgbClr val="333333"/>
                </a:solidFill>
                <a:latin typeface="Georgia" panose="02040502050405020303" pitchFamily="18" charset="0"/>
                <a:cs typeface="Calibri Light"/>
              </a:rPr>
              <a:t>15,4% der Menschen </a:t>
            </a:r>
            <a:r>
              <a:rPr lang="en-US" sz="1100" dirty="0" err="1">
                <a:solidFill>
                  <a:srgbClr val="333333"/>
                </a:solidFill>
                <a:latin typeface="Georgia" panose="02040502050405020303" pitchFamily="18" charset="0"/>
                <a:cs typeface="Calibri Light"/>
              </a:rPr>
              <a:t>mit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Hörverlust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aber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nur</a:t>
            </a:r>
            <a:r>
              <a:rPr lang="en-US" sz="1100" dirty="0">
                <a:solidFill>
                  <a:srgbClr val="333333"/>
                </a:solidFill>
                <a:latin typeface="Georgia" panose="02040502050405020303" pitchFamily="18" charset="0"/>
                <a:cs typeface="Calibri Light"/>
              </a:rPr>
              <a:t> 5,9% der </a:t>
            </a:r>
            <a:r>
              <a:rPr lang="en-US" sz="1100" dirty="0" err="1">
                <a:solidFill>
                  <a:srgbClr val="333333"/>
                </a:solidFill>
                <a:latin typeface="Georgia" panose="02040502050405020303" pitchFamily="18" charset="0"/>
                <a:cs typeface="Calibri Light"/>
              </a:rPr>
              <a:t>Normalhörenden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nehmen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Antidepressiva</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ein</a:t>
            </a:r>
            <a:r>
              <a:rPr lang="en-US" sz="1100" dirty="0">
                <a:solidFill>
                  <a:srgbClr val="333333"/>
                </a:solidFill>
                <a:latin typeface="Georgia" panose="02040502050405020303" pitchFamily="18" charset="0"/>
                <a:cs typeface="Calibri Light"/>
              </a:rPr>
              <a:t>.</a:t>
            </a:r>
            <a:endParaRPr lang="en-US" sz="1100" dirty="0">
              <a:latin typeface="Georgia" panose="02040502050405020303" pitchFamily="18" charset="0"/>
              <a:cs typeface="Calibri Light"/>
            </a:endParaRP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panose="02040502050405020303" pitchFamily="18" charset="0"/>
              </a:rPr>
              <a:t>References</a:t>
            </a:r>
          </a:p>
          <a:p>
            <a:r>
              <a:rPr lang="en-US" sz="1050" dirty="0">
                <a:latin typeface="Georgia" panose="02040502050405020303" pitchFamily="18" charset="0"/>
                <a:hlinkClick r:id="rId3">
                  <a:extLst>
                    <a:ext uri="{A12FA001-AC4F-418D-AE19-62706E023703}">
                      <ahyp:hlinkClr xmlns:ahyp="http://schemas.microsoft.com/office/drawing/2018/hyperlinkcolor" val="tx"/>
                    </a:ext>
                  </a:extLst>
                </a:hlinkClick>
              </a:rPr>
              <a:t>https://www.ncbi.nlm.nih.gov/pmc/articles/PMC6698612/</a:t>
            </a:r>
            <a:r>
              <a:rPr lang="en-US" sz="1050" dirty="0">
                <a:latin typeface="Georgia" panose="02040502050405020303" pitchFamily="18" charset="0"/>
              </a:rPr>
              <a:t>  </a:t>
            </a:r>
          </a:p>
          <a:p>
            <a:r>
              <a:rPr lang="en-US" sz="1050" dirty="0">
                <a:latin typeface="Georgia" panose="02040502050405020303" pitchFamily="18" charset="0"/>
                <a:hlinkClick r:id="rId4">
                  <a:extLst>
                    <a:ext uri="{A12FA001-AC4F-418D-AE19-62706E023703}">
                      <ahyp:hlinkClr xmlns:ahyp="http://schemas.microsoft.com/office/drawing/2018/hyperlinkcolor" val="tx"/>
                    </a:ext>
                  </a:extLst>
                </a:hlinkClick>
              </a:rPr>
              <a:t>https://jamanetwork.com/journals/jamanetworkopen/fullarticle/2768374</a:t>
            </a:r>
            <a:r>
              <a:rPr lang="en-US" sz="1050" dirty="0">
                <a:latin typeface="Georgia" panose="02040502050405020303" pitchFamily="18" charset="0"/>
              </a:rPr>
              <a:t> </a:t>
            </a:r>
          </a:p>
          <a:p>
            <a:r>
              <a:rPr lang="en-US" sz="1400" b="1" dirty="0">
                <a:solidFill>
                  <a:schemeClr val="accent1"/>
                </a:solidFill>
                <a:latin typeface="Georgia" panose="02040502050405020303" pitchFamily="18" charset="0"/>
              </a:rPr>
              <a:t> </a:t>
            </a:r>
          </a:p>
          <a:p>
            <a:endParaRPr lang="en-US" dirty="0"/>
          </a:p>
          <a:p>
            <a:endParaRPr lang="en-US" dirty="0"/>
          </a:p>
        </p:txBody>
      </p:sp>
      <p:pic>
        <p:nvPicPr>
          <p:cNvPr id="6" name="Picture 5" descr="Diagram&#10;&#10;Description automatically generated">
            <a:extLst>
              <a:ext uri="{FF2B5EF4-FFF2-40B4-BE49-F238E27FC236}">
                <a16:creationId xmlns:a16="http://schemas.microsoft.com/office/drawing/2014/main" id="{97C8AB15-6CEA-48CD-9317-91252AED82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6518" y="1509649"/>
            <a:ext cx="3787648" cy="2130552"/>
          </a:xfrm>
          <a:prstGeom prst="rect">
            <a:avLst/>
          </a:prstGeom>
        </p:spPr>
      </p:pic>
    </p:spTree>
    <p:extLst>
      <p:ext uri="{BB962C8B-B14F-4D97-AF65-F5344CB8AC3E}">
        <p14:creationId xmlns:p14="http://schemas.microsoft.com/office/powerpoint/2010/main" val="8126543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n°2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5293757"/>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dirty="0" err="1">
                <a:latin typeface="Georgia"/>
                <a:cs typeface="Calibri Light"/>
              </a:rPr>
              <a:t>Mit</a:t>
            </a:r>
            <a:r>
              <a:rPr lang="en-US" sz="1100" dirty="0">
                <a:latin typeface="Georgia"/>
                <a:cs typeface="Calibri Light"/>
              </a:rPr>
              <a:t> </a:t>
            </a:r>
            <a:r>
              <a:rPr lang="en-US" sz="1100" dirty="0" err="1">
                <a:latin typeface="Georgia"/>
                <a:cs typeface="Calibri Light"/>
              </a:rPr>
              <a:t>zunehmender</a:t>
            </a:r>
            <a:r>
              <a:rPr lang="en-US" sz="1100" dirty="0">
                <a:latin typeface="Georgia"/>
                <a:cs typeface="Calibri Light"/>
              </a:rPr>
              <a:t> </a:t>
            </a:r>
            <a:r>
              <a:rPr lang="en-US" sz="1100" dirty="0" err="1">
                <a:latin typeface="Georgia"/>
                <a:cs typeface="Calibri Light"/>
              </a:rPr>
              <a:t>Alterung</a:t>
            </a:r>
            <a:r>
              <a:rPr lang="en-US" sz="1100" dirty="0">
                <a:latin typeface="Georgia"/>
                <a:cs typeface="Calibri Light"/>
              </a:rPr>
              <a:t> der </a:t>
            </a:r>
            <a:r>
              <a:rPr lang="en-US" sz="1100" dirty="0" err="1">
                <a:latin typeface="Georgia"/>
                <a:cs typeface="Calibri Light"/>
              </a:rPr>
              <a:t>europäischen</a:t>
            </a:r>
            <a:r>
              <a:rPr lang="en-US" sz="1100" dirty="0">
                <a:latin typeface="Georgia"/>
                <a:cs typeface="Calibri Light"/>
              </a:rPr>
              <a:t> </a:t>
            </a:r>
            <a:r>
              <a:rPr lang="en-US" sz="1100" dirty="0" err="1">
                <a:latin typeface="Georgia"/>
                <a:cs typeface="Calibri Light"/>
              </a:rPr>
              <a:t>Bevölkerung</a:t>
            </a:r>
            <a:r>
              <a:rPr lang="en-US" sz="1100" dirty="0">
                <a:latin typeface="Georgia"/>
                <a:cs typeface="Calibri Light"/>
              </a:rPr>
              <a:t> </a:t>
            </a:r>
            <a:r>
              <a:rPr lang="en-US" sz="1100" dirty="0" err="1">
                <a:latin typeface="Georgia"/>
                <a:cs typeface="Calibri Light"/>
              </a:rPr>
              <a:t>steigt</a:t>
            </a:r>
            <a:r>
              <a:rPr lang="en-US" sz="1100" dirty="0">
                <a:latin typeface="Georgia"/>
                <a:cs typeface="Calibri Light"/>
              </a:rPr>
              <a:t> </a:t>
            </a:r>
            <a:r>
              <a:rPr lang="en-US" sz="1100" dirty="0" err="1">
                <a:latin typeface="Georgia"/>
                <a:cs typeface="Calibri Light"/>
              </a:rPr>
              <a:t>auch</a:t>
            </a:r>
            <a:r>
              <a:rPr lang="en-US" sz="1100" dirty="0">
                <a:latin typeface="Georgia"/>
                <a:cs typeface="Calibri Light"/>
              </a:rPr>
              <a:t> die </a:t>
            </a:r>
            <a:r>
              <a:rPr lang="en-US" sz="1100" dirty="0" err="1">
                <a:latin typeface="Georgia"/>
                <a:cs typeface="Calibri Light"/>
              </a:rPr>
              <a:t>Zahl</a:t>
            </a:r>
            <a:r>
              <a:rPr lang="en-US" sz="1100" dirty="0">
                <a:latin typeface="Georgia"/>
                <a:cs typeface="Calibri Light"/>
              </a:rPr>
              <a:t> der </a:t>
            </a:r>
            <a:r>
              <a:rPr lang="en-US" sz="1100" dirty="0" err="1">
                <a:latin typeface="Georgia"/>
                <a:cs typeface="Calibri Light"/>
              </a:rPr>
              <a:t>Schwerhörigen</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kann</a:t>
            </a:r>
            <a:r>
              <a:rPr lang="en-US" sz="1100" dirty="0">
                <a:latin typeface="Georgia"/>
                <a:cs typeface="Calibri Light"/>
              </a:rPr>
              <a:t> Sie, </a:t>
            </a:r>
            <a:r>
              <a:rPr lang="en-US" sz="1100" dirty="0" err="1">
                <a:latin typeface="Georgia"/>
                <a:cs typeface="Calibri Light"/>
              </a:rPr>
              <a:t>Ihre</a:t>
            </a:r>
            <a:r>
              <a:rPr lang="en-US" sz="1100" dirty="0">
                <a:latin typeface="Georgia"/>
                <a:cs typeface="Calibri Light"/>
              </a:rPr>
              <a:t> Familie </a:t>
            </a:r>
            <a:r>
              <a:rPr lang="en-US" sz="1100" dirty="0" err="1">
                <a:latin typeface="Georgia"/>
                <a:cs typeface="Calibri Light"/>
              </a:rPr>
              <a:t>oder</a:t>
            </a:r>
            <a:r>
              <a:rPr lang="en-US" sz="1100" dirty="0">
                <a:latin typeface="Georgia"/>
                <a:cs typeface="Calibri Light"/>
              </a:rPr>
              <a:t> </a:t>
            </a:r>
            <a:r>
              <a:rPr lang="en-US" sz="1100" dirty="0" err="1">
                <a:latin typeface="Georgia"/>
                <a:cs typeface="Calibri Light"/>
              </a:rPr>
              <a:t>Ihre</a:t>
            </a:r>
            <a:r>
              <a:rPr lang="en-US" sz="1100" dirty="0">
                <a:latin typeface="Georgia"/>
                <a:cs typeface="Calibri Light"/>
              </a:rPr>
              <a:t> Freunde </a:t>
            </a:r>
            <a:r>
              <a:rPr lang="en-US" sz="1100" dirty="0" err="1">
                <a:latin typeface="Georgia"/>
                <a:cs typeface="Calibri Light"/>
              </a:rPr>
              <a:t>treffen</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muss </a:t>
            </a:r>
            <a:r>
              <a:rPr lang="en-US" sz="1100" dirty="0" err="1">
                <a:latin typeface="Georgia"/>
                <a:cs typeface="Calibri Light"/>
              </a:rPr>
              <a:t>behandelt</a:t>
            </a:r>
            <a:r>
              <a:rPr lang="en-US" sz="1100" dirty="0">
                <a:latin typeface="Georgia"/>
                <a:cs typeface="Calibri Light"/>
              </a:rPr>
              <a:t> </a:t>
            </a:r>
            <a:r>
              <a:rPr lang="en-US" sz="1100" dirty="0" err="1">
                <a:latin typeface="Georgia"/>
                <a:cs typeface="Calibri Light"/>
              </a:rPr>
              <a:t>werden</a:t>
            </a:r>
            <a:r>
              <a:rPr lang="en-US" sz="1100" dirty="0">
                <a:latin typeface="Georgia"/>
                <a:cs typeface="Calibri Light"/>
              </a:rPr>
              <a:t>, </a:t>
            </a:r>
            <a:r>
              <a:rPr lang="en-US" sz="1100" dirty="0" err="1">
                <a:latin typeface="Georgia"/>
                <a:cs typeface="Calibri Light"/>
              </a:rPr>
              <a:t>damit</a:t>
            </a:r>
            <a:r>
              <a:rPr lang="en-US" sz="1100" dirty="0">
                <a:latin typeface="Georgia"/>
                <a:cs typeface="Calibri Light"/>
              </a:rPr>
              <a:t> </a:t>
            </a:r>
            <a:r>
              <a:rPr lang="en-US" sz="1100" dirty="0" err="1">
                <a:latin typeface="Georgia"/>
                <a:cs typeface="Calibri Light"/>
              </a:rPr>
              <a:t>Europas</a:t>
            </a:r>
            <a:r>
              <a:rPr lang="en-US" sz="1100" dirty="0">
                <a:latin typeface="Georgia"/>
                <a:cs typeface="Calibri Light"/>
              </a:rPr>
              <a:t> </a:t>
            </a:r>
            <a:r>
              <a:rPr lang="en-US" sz="1100" dirty="0" err="1">
                <a:latin typeface="Georgia"/>
                <a:cs typeface="Calibri Light"/>
              </a:rPr>
              <a:t>Bevölkerung</a:t>
            </a:r>
            <a:r>
              <a:rPr lang="en-US" sz="1100" dirty="0">
                <a:latin typeface="Georgia"/>
                <a:cs typeface="Calibri Light"/>
              </a:rPr>
              <a:t> </a:t>
            </a:r>
            <a:r>
              <a:rPr lang="en-US" sz="1100" dirty="0" err="1">
                <a:latin typeface="Georgia"/>
                <a:cs typeface="Calibri Light"/>
              </a:rPr>
              <a:t>im</a:t>
            </a:r>
            <a:r>
              <a:rPr lang="en-US" sz="1100" dirty="0">
                <a:latin typeface="Georgia"/>
                <a:cs typeface="Calibri Light"/>
              </a:rPr>
              <a:t> Alter </a:t>
            </a:r>
            <a:r>
              <a:rPr lang="en-US" sz="1100" dirty="0" err="1">
                <a:latin typeface="Georgia"/>
                <a:cs typeface="Calibri Light"/>
              </a:rPr>
              <a:t>aktiv</a:t>
            </a:r>
            <a:r>
              <a:rPr lang="en-US" sz="1100" dirty="0">
                <a:latin typeface="Georgia"/>
                <a:cs typeface="Calibri Light"/>
              </a:rPr>
              <a:t> und </a:t>
            </a:r>
            <a:r>
              <a:rPr lang="en-US" sz="1100" dirty="0" err="1">
                <a:latin typeface="Georgia"/>
                <a:cs typeface="Calibri Light"/>
              </a:rPr>
              <a:t>psychisch</a:t>
            </a:r>
            <a:r>
              <a:rPr lang="en-US" sz="1100" dirty="0">
                <a:latin typeface="Georgia"/>
                <a:cs typeface="Calibri Light"/>
              </a:rPr>
              <a:t> </a:t>
            </a:r>
            <a:r>
              <a:rPr lang="en-US" sz="1100" dirty="0" err="1">
                <a:latin typeface="Georgia"/>
                <a:cs typeface="Calibri Light"/>
              </a:rPr>
              <a:t>gesund</a:t>
            </a:r>
            <a:r>
              <a:rPr lang="en-US" sz="1100" dirty="0">
                <a:latin typeface="Georgia"/>
                <a:cs typeface="Calibri Light"/>
              </a:rPr>
              <a:t> </a:t>
            </a:r>
            <a:r>
              <a:rPr lang="en-US" sz="1100" dirty="0" err="1">
                <a:latin typeface="Georgia"/>
                <a:cs typeface="Calibri Light"/>
              </a:rPr>
              <a:t>bleibt</a:t>
            </a:r>
            <a:r>
              <a:rPr lang="en-US" sz="1100" dirty="0">
                <a:latin typeface="Georgia"/>
                <a:cs typeface="Calibri Light"/>
              </a:rPr>
              <a:t>. #ListenUp </a:t>
            </a:r>
          </a:p>
          <a:p>
            <a:endParaRPr lang="en-US" sz="1100" dirty="0">
              <a:latin typeface="Georgia"/>
              <a:cs typeface="Calibri Light"/>
            </a:endParaRPr>
          </a:p>
          <a:p>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a:latin typeface="Georgia"/>
                <a:cs typeface="Calibri Light"/>
              </a:rPr>
              <a:t>Der </a:t>
            </a:r>
            <a:r>
              <a:rPr lang="en-US" sz="1100" dirty="0" err="1">
                <a:latin typeface="Georgia"/>
                <a:cs typeface="Calibri Light"/>
              </a:rPr>
              <a:t>Anteil</a:t>
            </a:r>
            <a:r>
              <a:rPr lang="en-US" sz="1100" dirty="0">
                <a:latin typeface="Georgia"/>
                <a:cs typeface="Calibri Light"/>
              </a:rPr>
              <a:t> an </a:t>
            </a:r>
            <a:r>
              <a:rPr lang="en-US" sz="1100" dirty="0" err="1">
                <a:latin typeface="Georgia"/>
                <a:cs typeface="Calibri Light"/>
              </a:rPr>
              <a:t>über</a:t>
            </a:r>
            <a:r>
              <a:rPr lang="en-US" sz="1100" dirty="0">
                <a:latin typeface="Georgia"/>
                <a:cs typeface="Calibri Light"/>
              </a:rPr>
              <a:t> 65-Jährigen in der EU-27 </a:t>
            </a:r>
            <a:r>
              <a:rPr lang="en-US" sz="1100" dirty="0" err="1">
                <a:latin typeface="Georgia"/>
                <a:cs typeface="Calibri Light"/>
              </a:rPr>
              <a:t>steigt</a:t>
            </a:r>
            <a:r>
              <a:rPr lang="en-US" sz="1100" dirty="0">
                <a:latin typeface="Georgia"/>
                <a:cs typeface="Calibri Light"/>
              </a:rPr>
              <a:t> stark, von 90,5 </a:t>
            </a:r>
            <a:r>
              <a:rPr lang="en-US" sz="1100" dirty="0" err="1">
                <a:latin typeface="Georgia"/>
                <a:cs typeface="Calibri Light"/>
              </a:rPr>
              <a:t>Millionen</a:t>
            </a:r>
            <a:r>
              <a:rPr lang="en-US" sz="1100" dirty="0">
                <a:latin typeface="Georgia"/>
                <a:cs typeface="Calibri Light"/>
              </a:rPr>
              <a:t> (2019) auf 129,8 </a:t>
            </a:r>
            <a:r>
              <a:rPr lang="en-US" sz="1100" dirty="0" err="1">
                <a:latin typeface="Georgia"/>
                <a:cs typeface="Calibri Light"/>
              </a:rPr>
              <a:t>Millionen</a:t>
            </a:r>
            <a:r>
              <a:rPr lang="en-US" sz="1100" dirty="0">
                <a:latin typeface="Georgia"/>
                <a:cs typeface="Calibri Light"/>
              </a:rPr>
              <a:t> (2050).</a:t>
            </a:r>
          </a:p>
          <a:p>
            <a:pPr marL="171450" indent="-171450" algn="just">
              <a:spcBef>
                <a:spcPts val="600"/>
              </a:spcBef>
              <a:buFont typeface="Arial" panose="020B0604020202020204" pitchFamily="34" charset="0"/>
              <a:buChar char="•"/>
            </a:pPr>
            <a:r>
              <a:rPr lang="en-US" sz="1100" dirty="0">
                <a:latin typeface="Georgia"/>
                <a:cs typeface="Calibri Light"/>
              </a:rPr>
              <a:t>Alter und </a:t>
            </a:r>
            <a:r>
              <a:rPr lang="en-US" sz="1100" dirty="0" err="1">
                <a:latin typeface="Georgia"/>
                <a:cs typeface="Calibri Light"/>
              </a:rPr>
              <a:t>Schwerhörigkeit</a:t>
            </a:r>
            <a:r>
              <a:rPr lang="en-US" sz="1100" dirty="0">
                <a:latin typeface="Georgia"/>
                <a:cs typeface="Calibri Light"/>
              </a:rPr>
              <a:t> </a:t>
            </a:r>
            <a:r>
              <a:rPr lang="en-US" sz="1100" dirty="0" err="1">
                <a:latin typeface="Georgia"/>
                <a:cs typeface="Calibri Light"/>
              </a:rPr>
              <a:t>stehen</a:t>
            </a:r>
            <a:r>
              <a:rPr lang="en-US" sz="1100" dirty="0">
                <a:latin typeface="Georgia"/>
                <a:cs typeface="Calibri Light"/>
              </a:rPr>
              <a:t> in </a:t>
            </a:r>
            <a:r>
              <a:rPr lang="en-US" sz="1100" dirty="0" err="1">
                <a:latin typeface="Georgia"/>
                <a:cs typeface="Calibri Light"/>
              </a:rPr>
              <a:t>engem</a:t>
            </a:r>
            <a:r>
              <a:rPr lang="en-US" sz="1100" dirty="0">
                <a:latin typeface="Georgia"/>
                <a:cs typeface="Calibri Light"/>
              </a:rPr>
              <a:t> </a:t>
            </a:r>
            <a:r>
              <a:rPr lang="en-US" sz="1100" dirty="0" err="1">
                <a:latin typeface="Georgia"/>
                <a:cs typeface="Calibri Light"/>
              </a:rPr>
              <a:t>Zusammenhang</a:t>
            </a:r>
            <a:r>
              <a:rPr lang="en-US" sz="1100" dirty="0">
                <a:latin typeface="Georgia"/>
                <a:cs typeface="Calibri Light"/>
              </a:rPr>
              <a:t>: in Europa </a:t>
            </a:r>
            <a:r>
              <a:rPr lang="en-US" sz="1100" dirty="0" err="1">
                <a:latin typeface="Georgia"/>
                <a:cs typeface="Calibri Light"/>
              </a:rPr>
              <a:t>sind</a:t>
            </a:r>
            <a:r>
              <a:rPr lang="en-US" sz="1100" dirty="0">
                <a:latin typeface="Georgia"/>
                <a:cs typeface="Calibri Light"/>
              </a:rPr>
              <a:t> 10,9% der 60- bis 69-Jährigen </a:t>
            </a:r>
            <a:r>
              <a:rPr lang="en-US" sz="1100" dirty="0" err="1">
                <a:latin typeface="Georgia"/>
                <a:cs typeface="Calibri Light"/>
              </a:rPr>
              <a:t>schwerhörig</a:t>
            </a:r>
            <a:r>
              <a:rPr lang="en-US" sz="1100" dirty="0">
                <a:latin typeface="Georgia"/>
                <a:cs typeface="Calibri Light"/>
              </a:rPr>
              <a:t>. Bei den 80- bis 90-Jährigen </a:t>
            </a:r>
            <a:r>
              <a:rPr lang="en-US" sz="1100" dirty="0" err="1">
                <a:latin typeface="Georgia"/>
                <a:cs typeface="Calibri Light"/>
              </a:rPr>
              <a:t>steigt</a:t>
            </a:r>
            <a:r>
              <a:rPr lang="en-US" sz="1100" dirty="0">
                <a:latin typeface="Georgia"/>
                <a:cs typeface="Calibri Light"/>
              </a:rPr>
              <a:t> die </a:t>
            </a:r>
            <a:r>
              <a:rPr lang="en-US" sz="1100" dirty="0" err="1">
                <a:latin typeface="Georgia"/>
                <a:cs typeface="Calibri Light"/>
              </a:rPr>
              <a:t>Prävalenz</a:t>
            </a:r>
            <a:r>
              <a:rPr lang="en-US" sz="1100" dirty="0">
                <a:latin typeface="Georgia"/>
                <a:cs typeface="Calibri Light"/>
              </a:rPr>
              <a:t> auf 42%, </a:t>
            </a:r>
            <a:r>
              <a:rPr lang="en-US" sz="1100" dirty="0" err="1">
                <a:latin typeface="Georgia"/>
                <a:cs typeface="Calibri Light"/>
              </a:rPr>
              <a:t>bei</a:t>
            </a:r>
            <a:r>
              <a:rPr lang="en-US" sz="1100" dirty="0">
                <a:latin typeface="Georgia"/>
                <a:cs typeface="Calibri Light"/>
              </a:rPr>
              <a:t> den </a:t>
            </a:r>
            <a:r>
              <a:rPr lang="en-US" sz="1100" dirty="0" err="1">
                <a:latin typeface="Georgia"/>
                <a:cs typeface="Calibri Light"/>
              </a:rPr>
              <a:t>über</a:t>
            </a:r>
            <a:r>
              <a:rPr lang="en-US" sz="1100" dirty="0">
                <a:latin typeface="Georgia"/>
                <a:cs typeface="Calibri Light"/>
              </a:rPr>
              <a:t> 90-Jährigen </a:t>
            </a:r>
            <a:r>
              <a:rPr lang="en-US" sz="1100" dirty="0" err="1">
                <a:latin typeface="Georgia"/>
                <a:cs typeface="Calibri Light"/>
              </a:rPr>
              <a:t>liegt</a:t>
            </a:r>
            <a:r>
              <a:rPr lang="en-US" sz="1100" dirty="0">
                <a:latin typeface="Georgia"/>
                <a:cs typeface="Calibri Light"/>
              </a:rPr>
              <a:t> </a:t>
            </a:r>
            <a:r>
              <a:rPr lang="en-US" sz="1100" dirty="0" err="1">
                <a:latin typeface="Georgia"/>
                <a:cs typeface="Calibri Light"/>
              </a:rPr>
              <a:t>sie</a:t>
            </a:r>
            <a:r>
              <a:rPr lang="en-US" sz="1100" dirty="0">
                <a:latin typeface="Georgia"/>
                <a:cs typeface="Calibri Light"/>
              </a:rPr>
              <a:t> </a:t>
            </a:r>
            <a:r>
              <a:rPr lang="en-US" sz="1100" dirty="0" err="1">
                <a:latin typeface="Georgia"/>
                <a:cs typeface="Calibri Light"/>
              </a:rPr>
              <a:t>bei</a:t>
            </a:r>
            <a:r>
              <a:rPr lang="en-US" sz="1100" dirty="0">
                <a:latin typeface="Georgia"/>
                <a:cs typeface="Calibri Light"/>
              </a:rPr>
              <a:t> </a:t>
            </a:r>
            <a:r>
              <a:rPr lang="en-US" sz="1100" dirty="0" err="1">
                <a:latin typeface="Georgia"/>
                <a:cs typeface="Calibri Light"/>
              </a:rPr>
              <a:t>mehr</a:t>
            </a:r>
            <a:r>
              <a:rPr lang="en-US" sz="1100" dirty="0">
                <a:latin typeface="Georgia"/>
                <a:cs typeface="Calibri Light"/>
              </a:rPr>
              <a:t> </a:t>
            </a:r>
            <a:r>
              <a:rPr lang="en-US" sz="1100" dirty="0" err="1">
                <a:latin typeface="Georgia"/>
                <a:cs typeface="Calibri Light"/>
              </a:rPr>
              <a:t>als</a:t>
            </a:r>
            <a:r>
              <a:rPr lang="en-US" sz="1100" dirty="0">
                <a:latin typeface="Georgia"/>
                <a:cs typeface="Calibri Light"/>
              </a:rPr>
              <a:t> 56%.</a:t>
            </a:r>
          </a:p>
          <a:p>
            <a:pPr marL="171450" indent="-171450" algn="just">
              <a:spcBef>
                <a:spcPts val="600"/>
              </a:spcBef>
              <a:buFont typeface="Arial" panose="020B0604020202020204" pitchFamily="34" charset="0"/>
              <a:buChar char="•"/>
            </a:pPr>
            <a:r>
              <a:rPr lang="en-US" sz="1100" dirty="0">
                <a:latin typeface="Georgia"/>
                <a:cs typeface="Calibri Light"/>
              </a:rPr>
              <a:t>1 von 3 </a:t>
            </a:r>
            <a:r>
              <a:rPr lang="en-US" sz="1100" dirty="0" err="1">
                <a:latin typeface="Georgia"/>
                <a:cs typeface="Calibri Light"/>
              </a:rPr>
              <a:t>über</a:t>
            </a:r>
            <a:r>
              <a:rPr lang="en-US" sz="1100" dirty="0">
                <a:latin typeface="Georgia"/>
                <a:cs typeface="Calibri Light"/>
              </a:rPr>
              <a:t> 70-Jährigen </a:t>
            </a:r>
            <a:r>
              <a:rPr lang="en-US" sz="1100" dirty="0" err="1">
                <a:latin typeface="Georgia"/>
                <a:cs typeface="Calibri Light"/>
              </a:rPr>
              <a:t>berichtet</a:t>
            </a:r>
            <a:r>
              <a:rPr lang="en-US" sz="1100" dirty="0">
                <a:latin typeface="Georgia"/>
                <a:cs typeface="Calibri Light"/>
              </a:rPr>
              <a:t>, </a:t>
            </a:r>
            <a:r>
              <a:rPr lang="en-US" sz="1100" dirty="0" err="1">
                <a:latin typeface="Georgia"/>
                <a:cs typeface="Calibri Light"/>
              </a:rPr>
              <a:t>zunehmend</a:t>
            </a:r>
            <a:r>
              <a:rPr lang="en-US" sz="1100" dirty="0">
                <a:latin typeface="Georgia"/>
                <a:cs typeface="Calibri Light"/>
              </a:rPr>
              <a:t> </a:t>
            </a:r>
            <a:r>
              <a:rPr lang="en-US" sz="1100" dirty="0" err="1">
                <a:latin typeface="Georgia"/>
                <a:cs typeface="Calibri Light"/>
              </a:rPr>
              <a:t>ängstlicher</a:t>
            </a:r>
            <a:r>
              <a:rPr lang="en-US" sz="1100" dirty="0">
                <a:latin typeface="Georgia"/>
                <a:cs typeface="Calibri Light"/>
              </a:rPr>
              <a:t> </a:t>
            </a:r>
            <a:r>
              <a:rPr lang="en-US" sz="1100" dirty="0" err="1">
                <a:latin typeface="Georgia"/>
                <a:cs typeface="Calibri Light"/>
              </a:rPr>
              <a:t>zu</a:t>
            </a:r>
            <a:r>
              <a:rPr lang="en-US" sz="1100" dirty="0">
                <a:latin typeface="Georgia"/>
                <a:cs typeface="Calibri Light"/>
              </a:rPr>
              <a:t> </a:t>
            </a:r>
            <a:r>
              <a:rPr lang="en-US" sz="1100" dirty="0" err="1">
                <a:latin typeface="Georgia"/>
                <a:cs typeface="Calibri Light"/>
              </a:rPr>
              <a:t>werden</a:t>
            </a:r>
            <a:r>
              <a:rPr lang="en-US" sz="1100" dirty="0">
                <a:latin typeface="Georgia"/>
                <a:cs typeface="Calibri Light"/>
              </a:rPr>
              <a:t>.</a:t>
            </a:r>
          </a:p>
          <a:p>
            <a:pPr marL="171450" indent="-171450" algn="just">
              <a:spcBef>
                <a:spcPts val="600"/>
              </a:spcBef>
              <a:buFont typeface="Arial" panose="020B0604020202020204" pitchFamily="34" charset="0"/>
              <a:buChar char="•"/>
            </a:pPr>
            <a:r>
              <a:rPr lang="en-US" sz="1100" dirty="0">
                <a:latin typeface="Georgia"/>
                <a:cs typeface="Calibri Light"/>
              </a:rPr>
              <a:t>30,3% der </a:t>
            </a:r>
            <a:r>
              <a:rPr lang="en-US" sz="1100" dirty="0" err="1">
                <a:latin typeface="Georgia"/>
                <a:cs typeface="Calibri Light"/>
              </a:rPr>
              <a:t>Schwerhörigen</a:t>
            </a:r>
            <a:r>
              <a:rPr lang="en-US" sz="1100" dirty="0">
                <a:latin typeface="Georgia"/>
                <a:cs typeface="Calibri Light"/>
              </a:rPr>
              <a:t>, </a:t>
            </a:r>
            <a:r>
              <a:rPr lang="en-US" sz="1100" dirty="0" err="1">
                <a:solidFill>
                  <a:srgbClr val="333333"/>
                </a:solidFill>
                <a:latin typeface="Georgia" panose="02040502050405020303" pitchFamily="18" charset="0"/>
                <a:cs typeface="Calibri Light"/>
              </a:rPr>
              <a:t>aber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nur</a:t>
            </a:r>
            <a:r>
              <a:rPr lang="en-US" sz="1100" dirty="0">
                <a:solidFill>
                  <a:srgbClr val="333333"/>
                </a:solidFill>
                <a:latin typeface="Georgia" panose="02040502050405020303" pitchFamily="18" charset="0"/>
                <a:cs typeface="Calibri Light"/>
              </a:rPr>
              <a:t> 17% der </a:t>
            </a:r>
            <a:r>
              <a:rPr lang="en-US" sz="1100" dirty="0" err="1">
                <a:solidFill>
                  <a:srgbClr val="333333"/>
                </a:solidFill>
                <a:latin typeface="Georgia" panose="02040502050405020303" pitchFamily="18" charset="0"/>
                <a:cs typeface="Calibri Light"/>
              </a:rPr>
              <a:t>Normalhörenden</a:t>
            </a:r>
            <a:r>
              <a:rPr lang="en-US" sz="1100" dirty="0">
                <a:solidFill>
                  <a:srgbClr val="333333"/>
                </a:solidFill>
                <a:latin typeface="Georgia" panose="02040502050405020303" pitchFamily="18" charset="0"/>
                <a:cs typeface="Calibri Light"/>
              </a:rPr>
              <a:t>,</a:t>
            </a:r>
            <a:r>
              <a:rPr lang="en-US" sz="1100" dirty="0">
                <a:latin typeface="Georgia"/>
                <a:cs typeface="Calibri Light"/>
              </a:rPr>
              <a:t> </a:t>
            </a:r>
            <a:r>
              <a:rPr lang="en-US" sz="1100" dirty="0" err="1">
                <a:solidFill>
                  <a:srgbClr val="333333"/>
                </a:solidFill>
                <a:latin typeface="Georgia" panose="02040502050405020303" pitchFamily="18" charset="0"/>
                <a:cs typeface="Calibri Light"/>
              </a:rPr>
              <a:t>fühlen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sich</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psychisch</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belastet</a:t>
            </a:r>
            <a:r>
              <a:rPr lang="en-US" sz="1100" dirty="0">
                <a:solidFill>
                  <a:srgbClr val="333333"/>
                </a:solidFill>
                <a:latin typeface="Georgia" panose="02040502050405020303" pitchFamily="18" charset="0"/>
                <a:cs typeface="Calibri Light"/>
              </a:rPr>
              <a:t>. </a:t>
            </a:r>
            <a:endParaRPr lang="en-US" sz="1100" dirty="0">
              <a:latin typeface="Georgia"/>
              <a:cs typeface="Calibri Light"/>
            </a:endParaRP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a:rPr>
              <a:t>References</a:t>
            </a:r>
          </a:p>
          <a:p>
            <a:r>
              <a:rPr lang="en-US" sz="900" dirty="0">
                <a:latin typeface="Georgia"/>
                <a:hlinkClick r:id="rId3"/>
              </a:rPr>
              <a:t>https://www.who.int/publications/i/item/world-report-on-hearing</a:t>
            </a:r>
            <a:r>
              <a:rPr lang="en-US" sz="900" dirty="0">
                <a:latin typeface="Georgia"/>
              </a:rPr>
              <a:t> </a:t>
            </a:r>
            <a:br>
              <a:rPr lang="en-US" sz="900" dirty="0">
                <a:latin typeface="Georgia" panose="02040502050405020303" pitchFamily="18" charset="0"/>
              </a:rPr>
            </a:br>
            <a:r>
              <a:rPr lang="en-US" sz="900" dirty="0">
                <a:latin typeface="Georgia"/>
              </a:rPr>
              <a:t>D’Haese PSC, De </a:t>
            </a:r>
            <a:r>
              <a:rPr lang="en-US" sz="900" dirty="0" err="1">
                <a:latin typeface="Georgia"/>
              </a:rPr>
              <a:t>Bodt</a:t>
            </a:r>
            <a:r>
              <a:rPr lang="en-US" sz="900" dirty="0">
                <a:latin typeface="Georgia"/>
              </a:rPr>
              <a:t> M, Van </a:t>
            </a:r>
            <a:r>
              <a:rPr lang="en-US" sz="900" dirty="0" err="1">
                <a:latin typeface="Georgia"/>
              </a:rPr>
              <a:t>Rompaey</a:t>
            </a:r>
            <a:r>
              <a:rPr lang="en-US" sz="900" dirty="0">
                <a:latin typeface="Georgia"/>
              </a:rPr>
              <a:t> V, Van de </a:t>
            </a:r>
            <a:r>
              <a:rPr lang="en-US" sz="900" dirty="0" err="1">
                <a:latin typeface="Georgia"/>
              </a:rPr>
              <a:t>Heyning</a:t>
            </a:r>
            <a:r>
              <a:rPr lang="en-US" sz="900" dirty="0">
                <a:latin typeface="Georgia"/>
              </a:rPr>
              <a:t> P. Awareness of Hearing Loss in Older Adults: Results of a Survey Conducted in 500 Subjects Across 5 European Countries as a Basis for an Online Awareness Campaign. Inquiry. 2018;55:1-9.</a:t>
            </a:r>
          </a:p>
          <a:p>
            <a:endParaRPr lang="en-US" sz="1400" b="1" dirty="0">
              <a:solidFill>
                <a:schemeClr val="accent1"/>
              </a:solidFill>
              <a:latin typeface="Georgia" panose="02040502050405020303" pitchFamily="18" charset="0"/>
            </a:endParaRPr>
          </a:p>
          <a:p>
            <a:endParaRPr lang="en-US" dirty="0"/>
          </a:p>
          <a:p>
            <a:endParaRPr lang="en-US" dirty="0"/>
          </a:p>
        </p:txBody>
      </p:sp>
      <p:pic>
        <p:nvPicPr>
          <p:cNvPr id="4" name="Picture 3" descr="Diagram&#10;&#10;Description automatically generated">
            <a:extLst>
              <a:ext uri="{FF2B5EF4-FFF2-40B4-BE49-F238E27FC236}">
                <a16:creationId xmlns:a16="http://schemas.microsoft.com/office/drawing/2014/main" id="{0494FA86-2E16-4DBF-B731-96D49C54FA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837" y="1509649"/>
            <a:ext cx="3787648" cy="2130552"/>
          </a:xfrm>
          <a:prstGeom prst="rect">
            <a:avLst/>
          </a:prstGeom>
        </p:spPr>
      </p:pic>
    </p:spTree>
    <p:extLst>
      <p:ext uri="{BB962C8B-B14F-4D97-AF65-F5344CB8AC3E}">
        <p14:creationId xmlns:p14="http://schemas.microsoft.com/office/powerpoint/2010/main" val="267003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solidFill>
                  <a:srgbClr val="C00000"/>
                </a:solidFill>
                <a:latin typeface="Arial Black"/>
                <a:cs typeface="Calibri"/>
              </a:rPr>
              <a:t>#ListenUp Post n°3 </a:t>
            </a:r>
            <a:endParaRPr lang="en-GB" sz="2800" b="1" dirty="0">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72323" y="516000"/>
            <a:ext cx="4625788" cy="4632037"/>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dirty="0">
                <a:solidFill>
                  <a:srgbClr val="151515"/>
                </a:solidFill>
                <a:latin typeface="Georgia"/>
                <a:cs typeface="Calibri Light"/>
              </a:rPr>
              <a:t>Wir </a:t>
            </a:r>
            <a:r>
              <a:rPr lang="en-US" sz="1100" dirty="0" err="1">
                <a:solidFill>
                  <a:srgbClr val="151515"/>
                </a:solidFill>
                <a:latin typeface="Georgia"/>
                <a:cs typeface="Calibri Light"/>
              </a:rPr>
              <a:t>unterstützen</a:t>
            </a:r>
            <a:r>
              <a:rPr lang="en-US" sz="1100" dirty="0">
                <a:latin typeface="Georgia"/>
                <a:cs typeface="Calibri Light"/>
              </a:rPr>
              <a:t> die @WHO </a:t>
            </a:r>
            <a:r>
              <a:rPr lang="en-US" sz="1100" dirty="0" err="1">
                <a:latin typeface="Georgia"/>
                <a:cs typeface="Calibri Light"/>
              </a:rPr>
              <a:t>Kampagne</a:t>
            </a:r>
            <a:r>
              <a:rPr lang="en-US" sz="1100" dirty="0">
                <a:latin typeface="Georgia"/>
                <a:cs typeface="Calibri Light"/>
              </a:rPr>
              <a:t> ‘To hear for life, listen with care’. </a:t>
            </a:r>
            <a:r>
              <a:rPr lang="en-US" sz="1100" dirty="0" err="1">
                <a:latin typeface="Georgia"/>
                <a:cs typeface="Calibri Light"/>
              </a:rPr>
              <a:t>Im</a:t>
            </a:r>
            <a:r>
              <a:rPr lang="en-US" sz="1100" dirty="0">
                <a:latin typeface="Georgia"/>
                <a:cs typeface="Calibri Light"/>
              </a:rPr>
              <a:t> Jahr 2050 </a:t>
            </a:r>
            <a:r>
              <a:rPr lang="en-US" sz="1100" dirty="0" err="1">
                <a:latin typeface="Georgia"/>
                <a:cs typeface="Calibri Light"/>
              </a:rPr>
              <a:t>könnte</a:t>
            </a:r>
            <a:r>
              <a:rPr lang="en-US" sz="1100" dirty="0">
                <a:latin typeface="Georgia"/>
                <a:cs typeface="Calibri Light"/>
              </a:rPr>
              <a:t> 1 von 4 </a:t>
            </a:r>
            <a:r>
              <a:rPr lang="en-US" sz="1100" dirty="0" err="1">
                <a:latin typeface="Georgia"/>
                <a:cs typeface="Calibri Light"/>
              </a:rPr>
              <a:t>Europäern</a:t>
            </a:r>
            <a:r>
              <a:rPr lang="en-US" sz="1100" dirty="0">
                <a:latin typeface="Georgia"/>
                <a:cs typeface="Calibri Light"/>
              </a:rPr>
              <a:t> </a:t>
            </a:r>
            <a:r>
              <a:rPr lang="en-US" sz="1100" dirty="0" err="1">
                <a:latin typeface="Georgia"/>
                <a:cs typeface="Calibri Light"/>
              </a:rPr>
              <a:t>eine</a:t>
            </a:r>
            <a:r>
              <a:rPr lang="en-US" sz="1100" dirty="0">
                <a:latin typeface="Georgia"/>
                <a:cs typeface="Calibri Light"/>
              </a:rPr>
              <a:t> </a:t>
            </a:r>
            <a:r>
              <a:rPr lang="en-US" sz="1100" dirty="0" err="1">
                <a:latin typeface="Georgia"/>
                <a:cs typeface="Calibri Light"/>
              </a:rPr>
              <a:t>Hörstörung</a:t>
            </a:r>
            <a:r>
              <a:rPr lang="en-US" sz="1100" dirty="0">
                <a:latin typeface="Georgia"/>
                <a:cs typeface="Calibri Light"/>
              </a:rPr>
              <a:t> </a:t>
            </a:r>
            <a:r>
              <a:rPr lang="en-US" sz="1100" dirty="0" err="1">
                <a:latin typeface="Georgia"/>
                <a:cs typeface="Calibri Light"/>
              </a:rPr>
              <a:t>haben</a:t>
            </a:r>
            <a:r>
              <a:rPr lang="en-US" sz="1100" dirty="0">
                <a:latin typeface="Georgia"/>
                <a:cs typeface="Calibri Light"/>
              </a:rPr>
              <a:t>, die </a:t>
            </a:r>
            <a:r>
              <a:rPr lang="en-US" sz="1100" dirty="0" err="1">
                <a:latin typeface="Georgia"/>
                <a:cs typeface="Calibri Light"/>
              </a:rPr>
              <a:t>teure</a:t>
            </a:r>
            <a:r>
              <a:rPr lang="en-US" sz="1100" dirty="0">
                <a:latin typeface="Georgia"/>
                <a:cs typeface="Calibri Light"/>
              </a:rPr>
              <a:t> </a:t>
            </a:r>
            <a:r>
              <a:rPr lang="en-US" sz="1100" dirty="0" err="1">
                <a:latin typeface="Georgia"/>
                <a:cs typeface="Calibri Light"/>
              </a:rPr>
              <a:t>Komorbiditäten</a:t>
            </a:r>
            <a:r>
              <a:rPr lang="en-US" sz="1100" dirty="0">
                <a:latin typeface="Georgia"/>
                <a:cs typeface="Calibri Light"/>
              </a:rPr>
              <a:t> </a:t>
            </a:r>
            <a:r>
              <a:rPr lang="en-US" sz="1100" dirty="0" err="1">
                <a:latin typeface="Georgia"/>
                <a:cs typeface="Calibri Light"/>
              </a:rPr>
              <a:t>wie</a:t>
            </a:r>
            <a:r>
              <a:rPr lang="en-US" sz="1100" dirty="0">
                <a:latin typeface="Georgia"/>
                <a:cs typeface="Calibri Light"/>
              </a:rPr>
              <a:t> </a:t>
            </a:r>
            <a:r>
              <a:rPr lang="en-US" sz="1100" dirty="0" err="1">
                <a:latin typeface="Georgia"/>
                <a:cs typeface="Calibri Light"/>
              </a:rPr>
              <a:t>psychische</a:t>
            </a:r>
            <a:r>
              <a:rPr lang="en-US" sz="1100" dirty="0">
                <a:latin typeface="Georgia"/>
                <a:cs typeface="Calibri Light"/>
              </a:rPr>
              <a:t> </a:t>
            </a:r>
            <a:r>
              <a:rPr lang="en-US" sz="1100" dirty="0" err="1">
                <a:latin typeface="Georgia"/>
                <a:cs typeface="Calibri Light"/>
              </a:rPr>
              <a:t>Erkrankungen</a:t>
            </a:r>
            <a:r>
              <a:rPr lang="en-US" sz="1100" dirty="0">
                <a:latin typeface="Georgia"/>
                <a:cs typeface="Calibri Light"/>
              </a:rPr>
              <a:t> </a:t>
            </a:r>
            <a:r>
              <a:rPr lang="en-US" sz="1100" dirty="0" err="1">
                <a:latin typeface="Georgia"/>
                <a:cs typeface="Calibri Light"/>
              </a:rPr>
              <a:t>nach</a:t>
            </a:r>
            <a:r>
              <a:rPr lang="en-US" sz="1100" dirty="0">
                <a:latin typeface="Georgia"/>
                <a:cs typeface="Calibri Light"/>
              </a:rPr>
              <a:t> </a:t>
            </a:r>
            <a:r>
              <a:rPr lang="en-US" sz="1100" dirty="0" err="1">
                <a:latin typeface="Georgia"/>
                <a:cs typeface="Calibri Light"/>
              </a:rPr>
              <a:t>sich</a:t>
            </a:r>
            <a:r>
              <a:rPr lang="en-US" sz="1100" dirty="0">
                <a:latin typeface="Georgia"/>
                <a:cs typeface="Calibri Light"/>
              </a:rPr>
              <a:t> </a:t>
            </a:r>
            <a:r>
              <a:rPr lang="en-US" sz="1100" dirty="0" err="1">
                <a:latin typeface="Georgia"/>
                <a:cs typeface="Calibri Light"/>
              </a:rPr>
              <a:t>ziehen</a:t>
            </a:r>
            <a:r>
              <a:rPr lang="en-US" sz="1100" dirty="0">
                <a:latin typeface="Georgia"/>
                <a:cs typeface="Calibri Light"/>
              </a:rPr>
              <a:t> </a:t>
            </a:r>
            <a:r>
              <a:rPr lang="en-US" sz="1100" dirty="0" err="1">
                <a:latin typeface="Georgia"/>
                <a:cs typeface="Calibri Light"/>
              </a:rPr>
              <a:t>können</a:t>
            </a:r>
            <a:r>
              <a:rPr lang="en-US" sz="1100" dirty="0">
                <a:latin typeface="Georgia"/>
                <a:cs typeface="Calibri Light"/>
              </a:rPr>
              <a:t>. </a:t>
            </a:r>
            <a:r>
              <a:rPr lang="en-US" sz="1100" dirty="0" err="1">
                <a:latin typeface="Georgia"/>
                <a:cs typeface="Calibri Light"/>
              </a:rPr>
              <a:t>Vorsorge</a:t>
            </a:r>
            <a:r>
              <a:rPr lang="en-US" sz="1100" dirty="0">
                <a:latin typeface="Georgia"/>
                <a:cs typeface="Calibri Light"/>
              </a:rPr>
              <a:t> und </a:t>
            </a:r>
            <a:r>
              <a:rPr lang="en-US" sz="1100" dirty="0" err="1">
                <a:latin typeface="Georgia"/>
                <a:cs typeface="Calibri Light"/>
              </a:rPr>
              <a:t>Behandlung</a:t>
            </a:r>
            <a:r>
              <a:rPr lang="en-US" sz="1100" dirty="0">
                <a:latin typeface="Georgia"/>
                <a:cs typeface="Calibri Light"/>
              </a:rPr>
              <a:t> </a:t>
            </a:r>
            <a:r>
              <a:rPr lang="en-US" sz="1100" dirty="0" err="1">
                <a:latin typeface="Georgia"/>
                <a:cs typeface="Calibri Light"/>
              </a:rPr>
              <a:t>sind</a:t>
            </a:r>
            <a:r>
              <a:rPr lang="en-US" sz="1100" dirty="0">
                <a:latin typeface="Georgia"/>
                <a:cs typeface="Calibri Light"/>
              </a:rPr>
              <a:t> der </a:t>
            </a:r>
            <a:r>
              <a:rPr lang="en-US" sz="1100" dirty="0" err="1">
                <a:latin typeface="Georgia"/>
                <a:cs typeface="Calibri Light"/>
              </a:rPr>
              <a:t>Schlüssel</a:t>
            </a:r>
            <a:r>
              <a:rPr lang="en-US" sz="1100" dirty="0">
                <a:latin typeface="Georgia"/>
                <a:cs typeface="Calibri Light"/>
              </a:rPr>
              <a:t> </a:t>
            </a:r>
            <a:r>
              <a:rPr lang="en-US" sz="1100" dirty="0" err="1">
                <a:latin typeface="Georgia"/>
                <a:cs typeface="Calibri Light"/>
              </a:rPr>
              <a:t>zu</a:t>
            </a:r>
            <a:r>
              <a:rPr lang="en-US" sz="1100" dirty="0">
                <a:latin typeface="Georgia"/>
                <a:cs typeface="Calibri Light"/>
              </a:rPr>
              <a:t> </a:t>
            </a:r>
            <a:r>
              <a:rPr lang="en-US" sz="1100" dirty="0" err="1">
                <a:latin typeface="Georgia"/>
                <a:cs typeface="Calibri Light"/>
              </a:rPr>
              <a:t>einem</a:t>
            </a:r>
            <a:r>
              <a:rPr lang="en-US" sz="1100" dirty="0">
                <a:latin typeface="Georgia"/>
                <a:cs typeface="Calibri Light"/>
              </a:rPr>
              <a:t> </a:t>
            </a:r>
            <a:r>
              <a:rPr lang="en-US" sz="1100" dirty="0" err="1">
                <a:latin typeface="Georgia"/>
                <a:cs typeface="Calibri Light"/>
              </a:rPr>
              <a:t>längeren</a:t>
            </a:r>
            <a:r>
              <a:rPr lang="en-US" sz="1100" dirty="0">
                <a:latin typeface="Georgia"/>
                <a:cs typeface="Calibri Light"/>
              </a:rPr>
              <a:t>, </a:t>
            </a:r>
            <a:r>
              <a:rPr lang="en-US" sz="1100" dirty="0" err="1">
                <a:latin typeface="Georgia"/>
                <a:cs typeface="Calibri Light"/>
              </a:rPr>
              <a:t>besseren</a:t>
            </a:r>
            <a:r>
              <a:rPr lang="en-US" sz="1100" dirty="0">
                <a:latin typeface="Georgia"/>
                <a:cs typeface="Calibri Light"/>
              </a:rPr>
              <a:t> Leben. #ListenUp </a:t>
            </a:r>
            <a:endParaRPr lang="en-US" sz="1600">
              <a:solidFill>
                <a:schemeClr val="accent1"/>
              </a:solidFill>
              <a:latin typeface="Georgia"/>
              <a:cs typeface="Calibri Light"/>
            </a:endParaRPr>
          </a:p>
          <a:p>
            <a:endParaRPr lang="en-US" sz="1400" b="1" dirty="0">
              <a:solidFill>
                <a:schemeClr val="accent1"/>
              </a:solidFill>
              <a:latin typeface="Georgia"/>
            </a:endParaRPr>
          </a:p>
          <a:p>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beginnt</a:t>
            </a:r>
            <a:r>
              <a:rPr lang="en-US" sz="1100" dirty="0">
                <a:latin typeface="Georgia"/>
                <a:cs typeface="Calibri Light"/>
              </a:rPr>
              <a:t> oft </a:t>
            </a:r>
            <a:r>
              <a:rPr lang="en-US" sz="1100" dirty="0" err="1">
                <a:latin typeface="Georgia"/>
                <a:cs typeface="Calibri Light"/>
              </a:rPr>
              <a:t>schleichend</a:t>
            </a:r>
            <a:r>
              <a:rPr lang="en-US" sz="1100" dirty="0">
                <a:latin typeface="Georgia"/>
                <a:cs typeface="Calibri Light"/>
              </a:rPr>
              <a:t> und </a:t>
            </a:r>
            <a:r>
              <a:rPr lang="en-US" sz="1100" dirty="0" err="1">
                <a:latin typeface="Georgia"/>
                <a:cs typeface="Calibri Light"/>
              </a:rPr>
              <a:t>unbemerkt</a:t>
            </a:r>
            <a:r>
              <a:rPr lang="en-US" sz="1100" dirty="0">
                <a:latin typeface="Georgia"/>
                <a:cs typeface="Calibri Light"/>
              </a:rPr>
              <a:t>. </a:t>
            </a:r>
            <a:r>
              <a:rPr lang="en-US" sz="1100" dirty="0" err="1">
                <a:latin typeface="Georgia"/>
                <a:cs typeface="Calibri Light"/>
              </a:rPr>
              <a:t>Besonders</a:t>
            </a:r>
            <a:r>
              <a:rPr lang="en-US" sz="1100" dirty="0">
                <a:latin typeface="Georgia"/>
                <a:cs typeface="Calibri Light"/>
              </a:rPr>
              <a:t> Menschen ab 60 Jahren </a:t>
            </a:r>
            <a:r>
              <a:rPr lang="en-US" sz="1100" dirty="0" err="1">
                <a:latin typeface="Georgia"/>
                <a:cs typeface="Calibri Light"/>
              </a:rPr>
              <a:t>mit</a:t>
            </a:r>
            <a:r>
              <a:rPr lang="en-US" sz="1100" dirty="0">
                <a:latin typeface="Georgia"/>
                <a:cs typeface="Calibri Light"/>
              </a:rPr>
              <a:t> </a:t>
            </a:r>
            <a:r>
              <a:rPr lang="en-US" sz="1100" dirty="0" err="1">
                <a:latin typeface="Georgia"/>
                <a:cs typeface="Calibri Light"/>
              </a:rPr>
              <a:t>nicht</a:t>
            </a:r>
            <a:r>
              <a:rPr lang="en-US" sz="1100" dirty="0">
                <a:latin typeface="Georgia"/>
                <a:cs typeface="Calibri Light"/>
              </a:rPr>
              <a:t> </a:t>
            </a:r>
            <a:r>
              <a:rPr lang="en-US" sz="1100" dirty="0" err="1">
                <a:latin typeface="Georgia"/>
                <a:cs typeface="Calibri Light"/>
              </a:rPr>
              <a:t>diagnostiziertem</a:t>
            </a:r>
            <a:r>
              <a:rPr lang="en-US" sz="1100" dirty="0">
                <a:latin typeface="Georgia"/>
                <a:cs typeface="Calibri Light"/>
              </a:rPr>
              <a:t> </a:t>
            </a:r>
            <a:r>
              <a:rPr lang="en-US" sz="1100" dirty="0" err="1">
                <a:latin typeface="Georgia"/>
                <a:cs typeface="Calibri Light"/>
              </a:rPr>
              <a:t>oder</a:t>
            </a:r>
            <a:r>
              <a:rPr lang="en-US" sz="1100" dirty="0">
                <a:latin typeface="Georgia"/>
                <a:cs typeface="Calibri Light"/>
              </a:rPr>
              <a:t> </a:t>
            </a:r>
            <a:r>
              <a:rPr lang="en-US" sz="1100" dirty="0" err="1">
                <a:latin typeface="Georgia"/>
                <a:cs typeface="Calibri Light"/>
              </a:rPr>
              <a:t>unbehandeltem</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haben</a:t>
            </a:r>
            <a:r>
              <a:rPr lang="en-US" sz="1100" dirty="0">
                <a:latin typeface="Georgia"/>
                <a:cs typeface="Calibri Light"/>
              </a:rPr>
              <a:t> </a:t>
            </a:r>
            <a:r>
              <a:rPr lang="en-US" sz="1100" dirty="0" err="1">
                <a:latin typeface="Georgia"/>
                <a:cs typeface="Calibri Light"/>
              </a:rPr>
              <a:t>ein</a:t>
            </a:r>
            <a:r>
              <a:rPr lang="en-US" sz="1100" dirty="0">
                <a:latin typeface="Georgia"/>
                <a:cs typeface="Calibri Light"/>
              </a:rPr>
              <a:t> </a:t>
            </a:r>
            <a:r>
              <a:rPr lang="en-US" sz="1100" dirty="0" err="1">
                <a:latin typeface="Georgia"/>
                <a:cs typeface="Calibri Light"/>
              </a:rPr>
              <a:t>höheres</a:t>
            </a:r>
            <a:r>
              <a:rPr lang="en-US" sz="1100" dirty="0">
                <a:latin typeface="Georgia"/>
                <a:cs typeface="Calibri Light"/>
              </a:rPr>
              <a:t> Risiko von </a:t>
            </a:r>
            <a:r>
              <a:rPr lang="en-US" sz="1100" dirty="0" err="1">
                <a:latin typeface="Georgia"/>
                <a:cs typeface="Calibri Light"/>
              </a:rPr>
              <a:t>sozialer</a:t>
            </a:r>
            <a:r>
              <a:rPr lang="en-US" sz="1100" dirty="0">
                <a:latin typeface="Georgia"/>
                <a:cs typeface="Calibri Light"/>
              </a:rPr>
              <a:t> Isolation und </a:t>
            </a:r>
            <a:r>
              <a:rPr lang="en-US" sz="1100" dirty="0" err="1">
                <a:latin typeface="Georgia"/>
                <a:cs typeface="Calibri Light"/>
              </a:rPr>
              <a:t>kognitivem</a:t>
            </a:r>
            <a:r>
              <a:rPr lang="en-US" sz="1100" dirty="0">
                <a:latin typeface="Georgia"/>
                <a:cs typeface="Calibri Light"/>
              </a:rPr>
              <a:t> </a:t>
            </a:r>
            <a:r>
              <a:rPr lang="en-US" sz="1100" dirty="0" err="1">
                <a:latin typeface="Georgia"/>
                <a:cs typeface="Calibri Light"/>
              </a:rPr>
              <a:t>Abbau</a:t>
            </a:r>
            <a:r>
              <a:rPr lang="en-US" sz="1100" dirty="0">
                <a:latin typeface="Georgia"/>
                <a:cs typeface="Calibri Light"/>
              </a:rPr>
              <a:t>.</a:t>
            </a:r>
          </a:p>
          <a:p>
            <a:pPr marL="171450" indent="-171450" algn="just">
              <a:spcBef>
                <a:spcPts val="600"/>
              </a:spcBef>
              <a:buFont typeface="Arial" panose="020B0604020202020204" pitchFamily="34" charset="0"/>
              <a:buChar char="•"/>
            </a:pPr>
            <a:r>
              <a:rPr lang="en-US" sz="1100" dirty="0" err="1">
                <a:latin typeface="Georgia"/>
                <a:cs typeface="Calibri Light"/>
              </a:rPr>
              <a:t>Betroffene</a:t>
            </a:r>
            <a:r>
              <a:rPr lang="en-US" sz="1100" dirty="0">
                <a:latin typeface="Georgia"/>
                <a:cs typeface="Calibri Light"/>
              </a:rPr>
              <a:t> </a:t>
            </a:r>
            <a:r>
              <a:rPr lang="en-US" sz="1100" dirty="0" err="1">
                <a:latin typeface="Georgia"/>
                <a:cs typeface="Calibri Light"/>
              </a:rPr>
              <a:t>warten</a:t>
            </a:r>
            <a:r>
              <a:rPr lang="en-US" sz="1100" dirty="0">
                <a:latin typeface="Georgia"/>
                <a:cs typeface="Calibri Light"/>
              </a:rPr>
              <a:t> </a:t>
            </a:r>
            <a:r>
              <a:rPr lang="en-US" sz="1100" dirty="0" err="1">
                <a:latin typeface="Georgia"/>
                <a:cs typeface="Calibri Light"/>
              </a:rPr>
              <a:t>durchschnittlich</a:t>
            </a:r>
            <a:r>
              <a:rPr lang="en-US" sz="1100" dirty="0">
                <a:latin typeface="Georgia"/>
                <a:cs typeface="Calibri Light"/>
              </a:rPr>
              <a:t> bis </a:t>
            </a:r>
            <a:r>
              <a:rPr lang="en-US" sz="1100" dirty="0" err="1">
                <a:latin typeface="Georgia"/>
                <a:cs typeface="Calibri Light"/>
              </a:rPr>
              <a:t>zu</a:t>
            </a:r>
            <a:r>
              <a:rPr lang="en-US" sz="1100" dirty="0">
                <a:latin typeface="Georgia"/>
                <a:cs typeface="Calibri Light"/>
              </a:rPr>
              <a:t> 10 Jahre, bevor </a:t>
            </a:r>
            <a:r>
              <a:rPr lang="en-US" sz="1100" dirty="0" err="1">
                <a:latin typeface="Georgia"/>
                <a:cs typeface="Calibri Light"/>
              </a:rPr>
              <a:t>sie</a:t>
            </a:r>
            <a:r>
              <a:rPr lang="en-US" sz="1100" dirty="0">
                <a:latin typeface="Georgia"/>
                <a:cs typeface="Calibri Light"/>
              </a:rPr>
              <a:t> </a:t>
            </a:r>
            <a:r>
              <a:rPr lang="en-US" sz="1100" dirty="0" err="1">
                <a:latin typeface="Georgia"/>
                <a:cs typeface="Calibri Light"/>
              </a:rPr>
              <a:t>etwas</a:t>
            </a:r>
            <a:r>
              <a:rPr lang="en-US" sz="1100" dirty="0">
                <a:latin typeface="Georgia"/>
                <a:cs typeface="Calibri Light"/>
              </a:rPr>
              <a:t> </a:t>
            </a:r>
            <a:r>
              <a:rPr lang="en-US" sz="1100" dirty="0" err="1">
                <a:latin typeface="Georgia"/>
                <a:cs typeface="Calibri Light"/>
              </a:rPr>
              <a:t>gegen</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unternehmen</a:t>
            </a:r>
            <a:r>
              <a:rPr lang="en-US" sz="1100" dirty="0">
                <a:latin typeface="Georgia"/>
                <a:cs typeface="Calibri Light"/>
              </a:rPr>
              <a:t>. Die </a:t>
            </a:r>
            <a:r>
              <a:rPr lang="en-US" sz="1100" dirty="0" err="1">
                <a:latin typeface="Georgia"/>
                <a:cs typeface="Calibri Light"/>
              </a:rPr>
              <a:t>Einführung</a:t>
            </a:r>
            <a:r>
              <a:rPr lang="en-US" sz="1100" dirty="0">
                <a:latin typeface="Georgia"/>
                <a:cs typeface="Calibri Light"/>
              </a:rPr>
              <a:t> </a:t>
            </a:r>
            <a:r>
              <a:rPr lang="en-US" sz="1100" dirty="0" err="1">
                <a:latin typeface="Georgia"/>
                <a:cs typeface="Calibri Light"/>
              </a:rPr>
              <a:t>eines</a:t>
            </a:r>
            <a:r>
              <a:rPr lang="en-US" sz="1100" dirty="0">
                <a:latin typeface="Georgia"/>
                <a:cs typeface="Calibri Light"/>
              </a:rPr>
              <a:t> </a:t>
            </a:r>
            <a:r>
              <a:rPr lang="en-US" sz="1100" dirty="0" err="1">
                <a:latin typeface="Georgia"/>
                <a:cs typeface="Calibri Light"/>
              </a:rPr>
              <a:t>systematischen</a:t>
            </a:r>
            <a:r>
              <a:rPr lang="en-US" sz="1100" dirty="0">
                <a:latin typeface="Georgia"/>
                <a:cs typeface="Calibri Light"/>
              </a:rPr>
              <a:t> </a:t>
            </a:r>
            <a:r>
              <a:rPr lang="en-US" sz="1100" dirty="0" err="1">
                <a:latin typeface="Georgia"/>
                <a:cs typeface="Calibri Light"/>
              </a:rPr>
              <a:t>Hörscreenings</a:t>
            </a:r>
            <a:r>
              <a:rPr lang="en-US" sz="1100" dirty="0">
                <a:latin typeface="Georgia"/>
                <a:cs typeface="Calibri Light"/>
              </a:rPr>
              <a:t> für </a:t>
            </a:r>
            <a:r>
              <a:rPr lang="en-US" sz="1100" dirty="0" err="1">
                <a:latin typeface="Georgia"/>
                <a:cs typeface="Calibri Light"/>
              </a:rPr>
              <a:t>ältere</a:t>
            </a:r>
            <a:r>
              <a:rPr lang="en-US" sz="1100" dirty="0">
                <a:latin typeface="Georgia"/>
                <a:cs typeface="Calibri Light"/>
              </a:rPr>
              <a:t> Menschen </a:t>
            </a:r>
            <a:r>
              <a:rPr lang="en-US" sz="1100" dirty="0" err="1">
                <a:latin typeface="Georgia"/>
                <a:cs typeface="Calibri Light"/>
              </a:rPr>
              <a:t>ist</a:t>
            </a:r>
            <a:r>
              <a:rPr lang="en-US" sz="1100" dirty="0">
                <a:latin typeface="Georgia"/>
                <a:cs typeface="Calibri Light"/>
              </a:rPr>
              <a:t> </a:t>
            </a:r>
            <a:r>
              <a:rPr lang="en-US" sz="1100" dirty="0" err="1">
                <a:latin typeface="Georgia"/>
                <a:cs typeface="Calibri Light"/>
              </a:rPr>
              <a:t>daher</a:t>
            </a:r>
            <a:r>
              <a:rPr lang="en-US" sz="1100" dirty="0">
                <a:latin typeface="Georgia"/>
                <a:cs typeface="Calibri Light"/>
              </a:rPr>
              <a:t> </a:t>
            </a:r>
            <a:r>
              <a:rPr lang="en-US" sz="1100" dirty="0" err="1">
                <a:latin typeface="Georgia"/>
                <a:cs typeface="Calibri Light"/>
              </a:rPr>
              <a:t>enorm</a:t>
            </a:r>
            <a:r>
              <a:rPr lang="en-US" sz="1100" dirty="0">
                <a:latin typeface="Georgia"/>
                <a:cs typeface="Calibri Light"/>
              </a:rPr>
              <a:t> </a:t>
            </a:r>
            <a:r>
              <a:rPr lang="en-US" sz="1100" dirty="0" err="1">
                <a:latin typeface="Georgia"/>
                <a:cs typeface="Calibri Light"/>
              </a:rPr>
              <a:t>wichtig</a:t>
            </a:r>
            <a:r>
              <a:rPr lang="en-US" sz="1100" dirty="0">
                <a:latin typeface="Georgia"/>
                <a:cs typeface="Calibri Light"/>
              </a:rPr>
              <a:t>.</a:t>
            </a: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a:rPr>
              <a:t>References </a:t>
            </a:r>
          </a:p>
          <a:p>
            <a:r>
              <a:rPr lang="en-US" sz="900" dirty="0">
                <a:latin typeface="Georgia"/>
                <a:hlinkClick r:id="rId3"/>
              </a:rPr>
              <a:t>https://www.who.int/campaigns/world-hearing-day/2022</a:t>
            </a:r>
            <a:r>
              <a:rPr lang="en-US" sz="900" dirty="0">
                <a:latin typeface="Georgia"/>
              </a:rPr>
              <a:t> </a:t>
            </a:r>
            <a:endParaRPr lang="en-US" sz="900" dirty="0">
              <a:latin typeface="Georgia" panose="02040502050405020303" pitchFamily="18" charset="0"/>
            </a:endParaRPr>
          </a:p>
          <a:p>
            <a:pPr marL="0" marR="0" lvl="0" indent="0" algn="l" defTabSz="914400">
              <a:lnSpc>
                <a:spcPct val="100000"/>
              </a:lnSpc>
              <a:spcBef>
                <a:spcPts val="0"/>
              </a:spcBef>
              <a:spcAft>
                <a:spcPts val="0"/>
              </a:spcAft>
              <a:buNone/>
              <a:tabLst/>
              <a:defRPr/>
            </a:pPr>
            <a:r>
              <a:rPr lang="en-US" sz="900" dirty="0">
                <a:ea typeface="+mn-lt"/>
                <a:cs typeface="+mn-lt"/>
                <a:hlinkClick r:id="rId4"/>
              </a:rPr>
              <a:t>https://ec.europa.eu/eurostat/statistics-explained/index.php?title=Population_and_population_change_statistics</a:t>
            </a:r>
            <a:endParaRPr lang="en-US" sz="900" dirty="0">
              <a:ea typeface="+mn-lt"/>
              <a:cs typeface="+mn-lt"/>
            </a:endParaRPr>
          </a:p>
          <a:p>
            <a:pPr marL="0" marR="0" lvl="0" indent="0" algn="l" defTabSz="914400">
              <a:lnSpc>
                <a:spcPct val="100000"/>
              </a:lnSpc>
              <a:spcBef>
                <a:spcPts val="0"/>
              </a:spcBef>
              <a:spcAft>
                <a:spcPts val="0"/>
              </a:spcAft>
              <a:buNone/>
              <a:tabLst/>
              <a:defRPr/>
            </a:pPr>
            <a:r>
              <a:rPr lang="en-US" sz="900" dirty="0">
                <a:hlinkClick r:id="rId5"/>
              </a:rPr>
              <a:t>https://ec.europa.eu/eurostat/statistics-explained/index.php?title=People_in_the_EU_-_population_projections&amp;oldid=497115#Population_projections</a:t>
            </a:r>
            <a:endParaRPr lang="en-US" sz="900" dirty="0"/>
          </a:p>
          <a:p>
            <a:pPr marL="0" marR="0" lvl="0" indent="0" algn="l" defTabSz="914400">
              <a:lnSpc>
                <a:spcPct val="100000"/>
              </a:lnSpc>
              <a:spcBef>
                <a:spcPts val="0"/>
              </a:spcBef>
              <a:spcAft>
                <a:spcPts val="0"/>
              </a:spcAft>
              <a:buNone/>
              <a:tabLst/>
              <a:defRPr/>
            </a:pPr>
            <a:r>
              <a:rPr lang="en-US" sz="900" dirty="0">
                <a:hlinkClick r:id="rId6"/>
              </a:rPr>
              <a:t>https://www.who.int/publications/i/item/world-report-on-hearing</a:t>
            </a:r>
            <a:endParaRPr lang="en-US" sz="900" dirty="0"/>
          </a:p>
          <a:p>
            <a:endParaRPr lang="en-US" dirty="0"/>
          </a:p>
        </p:txBody>
      </p:sp>
      <p:pic>
        <p:nvPicPr>
          <p:cNvPr id="6" name="Picture 5" descr="Diagram&#10;&#10;Description automatically generated">
            <a:extLst>
              <a:ext uri="{FF2B5EF4-FFF2-40B4-BE49-F238E27FC236}">
                <a16:creationId xmlns:a16="http://schemas.microsoft.com/office/drawing/2014/main" id="{53936C92-A39D-4E2B-911B-CD5B877C90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2621" y="1509649"/>
            <a:ext cx="3787648" cy="2130552"/>
          </a:xfrm>
          <a:prstGeom prst="rect">
            <a:avLst/>
          </a:prstGeom>
        </p:spPr>
      </p:pic>
    </p:spTree>
    <p:extLst>
      <p:ext uri="{BB962C8B-B14F-4D97-AF65-F5344CB8AC3E}">
        <p14:creationId xmlns:p14="http://schemas.microsoft.com/office/powerpoint/2010/main" val="33370114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solidFill>
                  <a:srgbClr val="C00000"/>
                </a:solidFill>
                <a:latin typeface="Arial Black"/>
                <a:cs typeface="Calibri"/>
              </a:rPr>
              <a:t>#ListenUp Post n°4 </a:t>
            </a:r>
            <a:endParaRPr lang="en-GB" sz="2800" b="1" dirty="0">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3862596"/>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dirty="0">
                <a:latin typeface="Georgia"/>
                <a:cs typeface="Calibri Light"/>
              </a:rPr>
              <a:t>57 </a:t>
            </a:r>
            <a:r>
              <a:rPr lang="en-US" sz="1100" dirty="0" err="1">
                <a:latin typeface="Georgia"/>
                <a:cs typeface="Calibri Light"/>
              </a:rPr>
              <a:t>Millionen</a:t>
            </a:r>
            <a:r>
              <a:rPr lang="en-US" sz="1100" dirty="0">
                <a:latin typeface="Georgia"/>
                <a:cs typeface="Calibri Light"/>
              </a:rPr>
              <a:t> </a:t>
            </a:r>
            <a:r>
              <a:rPr lang="en-US" sz="1100" dirty="0" err="1">
                <a:latin typeface="Georgia"/>
                <a:cs typeface="Calibri Light"/>
              </a:rPr>
              <a:t>Europäer</a:t>
            </a:r>
            <a:r>
              <a:rPr lang="en-US" sz="1100" dirty="0">
                <a:latin typeface="Georgia"/>
                <a:cs typeface="Calibri Light"/>
              </a:rPr>
              <a:t> leben </a:t>
            </a:r>
            <a:r>
              <a:rPr lang="en-US" sz="1100" dirty="0" err="1">
                <a:latin typeface="Georgia"/>
                <a:cs typeface="Calibri Light"/>
              </a:rPr>
              <a:t>mit</a:t>
            </a:r>
            <a:r>
              <a:rPr lang="en-US" sz="1100" dirty="0">
                <a:latin typeface="Georgia"/>
                <a:cs typeface="Calibri Light"/>
              </a:rPr>
              <a:t> </a:t>
            </a:r>
            <a:r>
              <a:rPr lang="en-US" sz="1100" dirty="0" err="1">
                <a:latin typeface="Georgia"/>
                <a:cs typeface="Calibri Light"/>
              </a:rPr>
              <a:t>beeinträchtigendem</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Weniger</a:t>
            </a:r>
            <a:r>
              <a:rPr lang="en-US" sz="1100" dirty="0">
                <a:latin typeface="Georgia"/>
                <a:cs typeface="Calibri Light"/>
              </a:rPr>
              <a:t> </a:t>
            </a:r>
            <a:r>
              <a:rPr lang="en-US" sz="1100" dirty="0" err="1">
                <a:latin typeface="Georgia"/>
                <a:cs typeface="Calibri Light"/>
              </a:rPr>
              <a:t>als</a:t>
            </a:r>
            <a:r>
              <a:rPr lang="en-US" sz="1100" dirty="0">
                <a:latin typeface="Georgia"/>
                <a:cs typeface="Calibri Light"/>
              </a:rPr>
              <a:t> 10% </a:t>
            </a:r>
            <a:r>
              <a:rPr lang="en-US" sz="1100" dirty="0" err="1">
                <a:latin typeface="Georgia"/>
                <a:cs typeface="Calibri Light"/>
              </a:rPr>
              <a:t>werden</a:t>
            </a:r>
            <a:r>
              <a:rPr lang="en-US" sz="1100" dirty="0">
                <a:latin typeface="Georgia"/>
                <a:cs typeface="Calibri Light"/>
              </a:rPr>
              <a:t> </a:t>
            </a:r>
            <a:r>
              <a:rPr lang="en-US" sz="1100" dirty="0" err="1">
                <a:latin typeface="Georgia"/>
                <a:cs typeface="Calibri Light"/>
              </a:rPr>
              <a:t>behandelt</a:t>
            </a:r>
            <a:r>
              <a:rPr lang="en-US" sz="1100" dirty="0">
                <a:latin typeface="Georgia"/>
                <a:cs typeface="Calibri Light"/>
              </a:rPr>
              <a:t>. </a:t>
            </a:r>
            <a:r>
              <a:rPr lang="en-US" sz="1100" dirty="0" err="1">
                <a:latin typeface="Georgia"/>
                <a:cs typeface="Calibri Light"/>
              </a:rPr>
              <a:t>Unbehandelter</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kann</a:t>
            </a:r>
            <a:r>
              <a:rPr lang="en-US" sz="1100" dirty="0">
                <a:latin typeface="Georgia"/>
                <a:cs typeface="Calibri Light"/>
              </a:rPr>
              <a:t> </a:t>
            </a:r>
            <a:r>
              <a:rPr lang="en-US" sz="1100" dirty="0" err="1">
                <a:latin typeface="Georgia"/>
                <a:cs typeface="Calibri Light"/>
              </a:rPr>
              <a:t>psychische</a:t>
            </a:r>
            <a:r>
              <a:rPr lang="en-US" sz="1100" dirty="0">
                <a:latin typeface="Georgia"/>
                <a:cs typeface="Calibri Light"/>
              </a:rPr>
              <a:t> </a:t>
            </a:r>
            <a:r>
              <a:rPr lang="en-US" sz="1100" dirty="0" err="1">
                <a:latin typeface="Georgia"/>
                <a:cs typeface="Calibri Light"/>
              </a:rPr>
              <a:t>Erkrankungen</a:t>
            </a:r>
            <a:r>
              <a:rPr lang="en-US" sz="1100" dirty="0">
                <a:latin typeface="Georgia"/>
                <a:cs typeface="Calibri Light"/>
              </a:rPr>
              <a:t> </a:t>
            </a:r>
            <a:r>
              <a:rPr lang="en-US" sz="1100" dirty="0" err="1">
                <a:latin typeface="Georgia"/>
                <a:cs typeface="Calibri Light"/>
              </a:rPr>
              <a:t>zur</a:t>
            </a:r>
            <a:r>
              <a:rPr lang="en-US" sz="1100" dirty="0">
                <a:latin typeface="Georgia"/>
                <a:cs typeface="Calibri Light"/>
              </a:rPr>
              <a:t> </a:t>
            </a:r>
            <a:r>
              <a:rPr lang="en-US" sz="1100" dirty="0" err="1">
                <a:latin typeface="Georgia"/>
                <a:cs typeface="Calibri Light"/>
              </a:rPr>
              <a:t>Folge</a:t>
            </a:r>
            <a:r>
              <a:rPr lang="en-US" sz="1100" dirty="0">
                <a:latin typeface="Georgia"/>
                <a:cs typeface="Calibri Light"/>
              </a:rPr>
              <a:t> </a:t>
            </a:r>
            <a:r>
              <a:rPr lang="en-US" sz="1100" dirty="0" err="1">
                <a:latin typeface="Georgia"/>
                <a:cs typeface="Calibri Light"/>
              </a:rPr>
              <a:t>haben</a:t>
            </a:r>
            <a:r>
              <a:rPr lang="en-US" sz="1100" dirty="0">
                <a:latin typeface="Georgia"/>
                <a:cs typeface="Calibri Light"/>
              </a:rPr>
              <a:t>. </a:t>
            </a:r>
            <a:r>
              <a:rPr lang="en-US" sz="1100" dirty="0" err="1">
                <a:latin typeface="Georgia"/>
                <a:cs typeface="Calibri Light"/>
              </a:rPr>
              <a:t>Wir</a:t>
            </a:r>
            <a:r>
              <a:rPr lang="en-US" sz="1100" dirty="0">
                <a:latin typeface="Georgia"/>
                <a:cs typeface="Calibri Light"/>
              </a:rPr>
              <a:t> </a:t>
            </a:r>
            <a:r>
              <a:rPr lang="en-US" sz="1100" dirty="0" err="1">
                <a:latin typeface="Georgia"/>
                <a:cs typeface="Calibri Light"/>
              </a:rPr>
              <a:t>müssen</a:t>
            </a:r>
            <a:r>
              <a:rPr lang="en-US" sz="1100" dirty="0">
                <a:latin typeface="Georgia"/>
                <a:cs typeface="Calibri Light"/>
              </a:rPr>
              <a:t> </a:t>
            </a:r>
            <a:r>
              <a:rPr lang="en-US" sz="1100" dirty="0" err="1">
                <a:latin typeface="Georgia"/>
                <a:cs typeface="Calibri Light"/>
              </a:rPr>
              <a:t>gegen</a:t>
            </a:r>
            <a:r>
              <a:rPr lang="en-US" sz="1100" dirty="0">
                <a:latin typeface="Georgia"/>
                <a:cs typeface="Calibri Light"/>
              </a:rPr>
              <a:t> die </a:t>
            </a:r>
            <a:r>
              <a:rPr lang="en-US" sz="1100" dirty="0" err="1">
                <a:latin typeface="Georgia"/>
                <a:cs typeface="Calibri Light"/>
              </a:rPr>
              <a:t>Doppelbelastung</a:t>
            </a:r>
            <a:r>
              <a:rPr lang="en-US" sz="1100" dirty="0">
                <a:latin typeface="Georgia"/>
                <a:cs typeface="Calibri Light"/>
              </a:rPr>
              <a:t> von </a:t>
            </a:r>
            <a:r>
              <a:rPr lang="en-US" sz="1100" dirty="0" err="1">
                <a:latin typeface="Georgia"/>
                <a:cs typeface="Calibri Light"/>
              </a:rPr>
              <a:t>Hörverlust</a:t>
            </a:r>
            <a:r>
              <a:rPr lang="en-US" sz="1100" dirty="0">
                <a:latin typeface="Georgia"/>
                <a:cs typeface="Calibri Light"/>
              </a:rPr>
              <a:t> und </a:t>
            </a:r>
            <a:r>
              <a:rPr lang="en-US" sz="1100" dirty="0" err="1">
                <a:latin typeface="Georgia"/>
                <a:cs typeface="Calibri Light"/>
              </a:rPr>
              <a:t>psychischer</a:t>
            </a:r>
            <a:r>
              <a:rPr lang="en-US" sz="1100" dirty="0">
                <a:latin typeface="Georgia"/>
                <a:cs typeface="Calibri Light"/>
              </a:rPr>
              <a:t> </a:t>
            </a:r>
            <a:r>
              <a:rPr lang="en-US" sz="1100" dirty="0" err="1">
                <a:latin typeface="Georgia"/>
                <a:cs typeface="Calibri Light"/>
              </a:rPr>
              <a:t>Erkrankung</a:t>
            </a:r>
            <a:r>
              <a:rPr lang="en-US" sz="1100" dirty="0">
                <a:latin typeface="Georgia"/>
                <a:cs typeface="Calibri Light"/>
              </a:rPr>
              <a:t> </a:t>
            </a:r>
            <a:r>
              <a:rPr lang="en-US" sz="1100" dirty="0" err="1">
                <a:latin typeface="Georgia"/>
                <a:cs typeface="Calibri Light"/>
              </a:rPr>
              <a:t>kämpfen</a:t>
            </a:r>
            <a:r>
              <a:rPr lang="en-US" sz="1100" dirty="0">
                <a:latin typeface="Georgia"/>
                <a:cs typeface="Calibri Light"/>
              </a:rPr>
              <a:t> und </a:t>
            </a:r>
            <a:r>
              <a:rPr lang="en-US" sz="1100" dirty="0" err="1">
                <a:latin typeface="Georgia"/>
                <a:cs typeface="Calibri Light"/>
              </a:rPr>
              <a:t>Hörscreening</a:t>
            </a:r>
            <a:r>
              <a:rPr lang="en-US" sz="1100" dirty="0">
                <a:latin typeface="Georgia"/>
                <a:cs typeface="Calibri Light"/>
              </a:rPr>
              <a:t>, Diagnose und </a:t>
            </a:r>
            <a:r>
              <a:rPr lang="en-US" sz="1100" dirty="0" err="1">
                <a:latin typeface="Georgia"/>
                <a:cs typeface="Calibri Light"/>
              </a:rPr>
              <a:t>Behandlung</a:t>
            </a:r>
            <a:r>
              <a:rPr lang="en-US" sz="1100" dirty="0">
                <a:latin typeface="Georgia"/>
                <a:cs typeface="Calibri Light"/>
              </a:rPr>
              <a:t> </a:t>
            </a:r>
            <a:r>
              <a:rPr lang="en-US" sz="1100" dirty="0" err="1">
                <a:latin typeface="Georgia"/>
                <a:cs typeface="Calibri Light"/>
              </a:rPr>
              <a:t>verbessern</a:t>
            </a:r>
            <a:r>
              <a:rPr lang="en-US" sz="1100" dirty="0">
                <a:latin typeface="Georgia"/>
                <a:cs typeface="Calibri Light"/>
              </a:rPr>
              <a:t>. #ListenUp </a:t>
            </a:r>
            <a:endParaRPr lang="en-US" sz="1100" dirty="0">
              <a:latin typeface="Georgia" panose="02040502050405020303" pitchFamily="18" charset="0"/>
              <a:cs typeface="Calibri Light"/>
            </a:endParaRPr>
          </a:p>
          <a:p>
            <a:endParaRPr lang="en-US" sz="1600" dirty="0"/>
          </a:p>
          <a:p>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a:latin typeface="Georgia"/>
                <a:cs typeface="Calibri Light"/>
              </a:rPr>
              <a:t>6,2% der </a:t>
            </a:r>
            <a:r>
              <a:rPr lang="en-US" sz="1100" dirty="0" err="1">
                <a:latin typeface="Georgia"/>
                <a:cs typeface="Calibri Light"/>
              </a:rPr>
              <a:t>gesamten</a:t>
            </a:r>
            <a:r>
              <a:rPr lang="en-US" sz="1100" dirty="0">
                <a:latin typeface="Georgia"/>
                <a:cs typeface="Calibri Light"/>
              </a:rPr>
              <a:t> </a:t>
            </a:r>
            <a:r>
              <a:rPr lang="en-US" sz="1100" dirty="0" err="1">
                <a:latin typeface="Georgia"/>
                <a:cs typeface="Calibri Light"/>
              </a:rPr>
              <a:t>europäischen</a:t>
            </a:r>
            <a:r>
              <a:rPr lang="en-US" sz="1100" dirty="0">
                <a:latin typeface="Georgia"/>
                <a:cs typeface="Calibri Light"/>
              </a:rPr>
              <a:t> </a:t>
            </a:r>
            <a:r>
              <a:rPr lang="en-US" sz="1100" dirty="0" err="1">
                <a:latin typeface="Georgia"/>
                <a:cs typeface="Calibri Light"/>
              </a:rPr>
              <a:t>Bevölkerung</a:t>
            </a:r>
            <a:r>
              <a:rPr lang="en-US" sz="1100" dirty="0">
                <a:latin typeface="Georgia"/>
                <a:cs typeface="Calibri Light"/>
              </a:rPr>
              <a:t> leben </a:t>
            </a:r>
            <a:r>
              <a:rPr lang="en-US" sz="1100" dirty="0" err="1">
                <a:latin typeface="Georgia"/>
                <a:cs typeface="Calibri Light"/>
              </a:rPr>
              <a:t>mit</a:t>
            </a:r>
            <a:r>
              <a:rPr lang="en-US" sz="1100" dirty="0">
                <a:latin typeface="Georgia"/>
                <a:cs typeface="Calibri Light"/>
              </a:rPr>
              <a:t> </a:t>
            </a:r>
            <a:r>
              <a:rPr lang="en-US" sz="1100" dirty="0" err="1">
                <a:latin typeface="Georgia"/>
                <a:cs typeface="Calibri Light"/>
              </a:rPr>
              <a:t>beeinträchtigendem</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Das </a:t>
            </a:r>
            <a:r>
              <a:rPr lang="en-US" sz="1100" dirty="0" err="1">
                <a:latin typeface="Georgia"/>
                <a:cs typeface="Calibri Light"/>
              </a:rPr>
              <a:t>sind</a:t>
            </a:r>
            <a:r>
              <a:rPr lang="en-US" sz="1100" dirty="0">
                <a:latin typeface="Georgia"/>
                <a:cs typeface="Calibri Light"/>
              </a:rPr>
              <a:t> 57,3 </a:t>
            </a:r>
            <a:r>
              <a:rPr lang="en-US" sz="1100" dirty="0" err="1">
                <a:latin typeface="Georgia"/>
                <a:cs typeface="Calibri Light"/>
              </a:rPr>
              <a:t>Millionen</a:t>
            </a:r>
            <a:r>
              <a:rPr lang="en-US" sz="1100" dirty="0">
                <a:latin typeface="Georgia"/>
                <a:cs typeface="Calibri Light"/>
              </a:rPr>
              <a:t> Menschen.</a:t>
            </a:r>
          </a:p>
          <a:p>
            <a:pPr marL="171450" indent="-171450" algn="just">
              <a:spcBef>
                <a:spcPts val="600"/>
              </a:spcBef>
              <a:buFont typeface="Arial" panose="020B0604020202020204" pitchFamily="34" charset="0"/>
              <a:buChar char="•"/>
            </a:pPr>
            <a:r>
              <a:rPr lang="en-US" sz="1100" dirty="0">
                <a:latin typeface="Georgia"/>
                <a:cs typeface="Calibri Light"/>
              </a:rPr>
              <a:t>30,3% der </a:t>
            </a:r>
            <a:r>
              <a:rPr lang="en-US" sz="1100" dirty="0" err="1">
                <a:latin typeface="Georgia"/>
                <a:cs typeface="Calibri Light"/>
              </a:rPr>
              <a:t>Schwerhörigen</a:t>
            </a:r>
            <a:r>
              <a:rPr lang="en-US" sz="1100" dirty="0">
                <a:latin typeface="Georgia"/>
                <a:cs typeface="Calibri Light"/>
              </a:rPr>
              <a:t>, </a:t>
            </a:r>
            <a:r>
              <a:rPr lang="en-US" sz="1100" dirty="0" err="1">
                <a:solidFill>
                  <a:srgbClr val="333333"/>
                </a:solidFill>
                <a:latin typeface="Georgia" panose="02040502050405020303" pitchFamily="18" charset="0"/>
                <a:cs typeface="Calibri Light"/>
              </a:rPr>
              <a:t>aber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nur</a:t>
            </a:r>
            <a:r>
              <a:rPr lang="en-US" sz="1100" dirty="0">
                <a:solidFill>
                  <a:srgbClr val="333333"/>
                </a:solidFill>
                <a:latin typeface="Georgia" panose="02040502050405020303" pitchFamily="18" charset="0"/>
                <a:cs typeface="Calibri Light"/>
              </a:rPr>
              <a:t> 17% der </a:t>
            </a:r>
            <a:r>
              <a:rPr lang="en-US" sz="1100" dirty="0" err="1">
                <a:solidFill>
                  <a:srgbClr val="333333"/>
                </a:solidFill>
                <a:latin typeface="Georgia" panose="02040502050405020303" pitchFamily="18" charset="0"/>
                <a:cs typeface="Calibri Light"/>
              </a:rPr>
              <a:t>Normalhörenden</a:t>
            </a:r>
            <a:r>
              <a:rPr lang="en-US" sz="1100" dirty="0">
                <a:solidFill>
                  <a:srgbClr val="333333"/>
                </a:solidFill>
                <a:latin typeface="Georgia" panose="02040502050405020303" pitchFamily="18" charset="0"/>
                <a:cs typeface="Calibri Light"/>
              </a:rPr>
              <a:t>,</a:t>
            </a:r>
            <a:r>
              <a:rPr lang="en-US" sz="1100" dirty="0">
                <a:latin typeface="Georgia"/>
                <a:cs typeface="Calibri Light"/>
              </a:rPr>
              <a:t> </a:t>
            </a:r>
            <a:r>
              <a:rPr lang="en-US" sz="1100" dirty="0" err="1">
                <a:solidFill>
                  <a:srgbClr val="333333"/>
                </a:solidFill>
                <a:latin typeface="Georgia" panose="02040502050405020303" pitchFamily="18" charset="0"/>
                <a:cs typeface="Calibri Light"/>
              </a:rPr>
              <a:t>fühlen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sich</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psychisch</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belastet</a:t>
            </a:r>
            <a:r>
              <a:rPr lang="en-US" sz="1100" dirty="0">
                <a:solidFill>
                  <a:srgbClr val="333333"/>
                </a:solidFill>
                <a:latin typeface="Georgia" panose="02040502050405020303" pitchFamily="18" charset="0"/>
                <a:cs typeface="Calibri Light"/>
              </a:rPr>
              <a:t>. </a:t>
            </a:r>
            <a:endParaRPr lang="en-US" sz="1100" dirty="0">
              <a:latin typeface="Georgia"/>
              <a:cs typeface="Calibri Light"/>
            </a:endParaRPr>
          </a:p>
          <a:p>
            <a:pPr algn="just">
              <a:spcBef>
                <a:spcPts val="600"/>
              </a:spcBef>
            </a:pPr>
            <a:endParaRPr lang="en-US" sz="1100" dirty="0">
              <a:latin typeface="Georgia"/>
              <a:cs typeface="Calibri Light"/>
            </a:endParaRP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a:rPr>
              <a:t>References </a:t>
            </a:r>
          </a:p>
          <a:p>
            <a:r>
              <a:rPr lang="en-US" sz="800" dirty="0">
                <a:latin typeface="Georgia"/>
                <a:hlinkClick r:id="rId3"/>
              </a:rPr>
              <a:t>https://www.who.int/publications/i/item/world-report-on-hearing</a:t>
            </a:r>
            <a:r>
              <a:rPr lang="en-US" sz="800" dirty="0">
                <a:latin typeface="Georgia"/>
              </a:rPr>
              <a:t> </a:t>
            </a:r>
            <a:endParaRPr lang="en-US" sz="800" dirty="0">
              <a:latin typeface="Georgia" panose="02040502050405020303" pitchFamily="18" charset="0"/>
            </a:endParaRPr>
          </a:p>
          <a:p>
            <a:r>
              <a:rPr lang="en-US" sz="800" dirty="0">
                <a:latin typeface="Georgia"/>
              </a:rPr>
              <a:t>D’Haese PSC, De </a:t>
            </a:r>
            <a:r>
              <a:rPr lang="en-US" sz="800" dirty="0" err="1">
                <a:latin typeface="Georgia"/>
              </a:rPr>
              <a:t>Bodt</a:t>
            </a:r>
            <a:r>
              <a:rPr lang="en-US" sz="800" dirty="0">
                <a:latin typeface="Georgia"/>
              </a:rPr>
              <a:t> M, Van </a:t>
            </a:r>
            <a:r>
              <a:rPr lang="en-US" sz="800" dirty="0" err="1">
                <a:latin typeface="Georgia"/>
              </a:rPr>
              <a:t>Rompaey</a:t>
            </a:r>
            <a:r>
              <a:rPr lang="en-US" sz="800" dirty="0">
                <a:latin typeface="Georgia"/>
              </a:rPr>
              <a:t> V, Van de </a:t>
            </a:r>
            <a:r>
              <a:rPr lang="en-US" sz="800" dirty="0" err="1">
                <a:latin typeface="Georgia"/>
              </a:rPr>
              <a:t>Heyning</a:t>
            </a:r>
            <a:r>
              <a:rPr lang="en-US" sz="800" dirty="0">
                <a:latin typeface="Georgia"/>
              </a:rPr>
              <a:t> P. Awareness of Hearing Loss in Older Adults: Results of a Survey Conducted in 500 Subjects Across 5 European Countries as a Basis for an Online Awareness Campaign. Inquiry. 2018;55:1-9.</a:t>
            </a:r>
          </a:p>
          <a:p>
            <a:r>
              <a:rPr lang="en-US" sz="800" dirty="0">
                <a:latin typeface="Georgia"/>
                <a:hlinkClick r:id="rId4"/>
              </a:rPr>
              <a:t>https://ec.europa.eu/eurostat/statistics-explained/index.php?title=Ageing_Europe_-_statistics_on_population_developments#Older_people_.E2.80.94_population_overview</a:t>
            </a:r>
            <a:r>
              <a:rPr lang="en-US" sz="800" dirty="0">
                <a:latin typeface="Georgia"/>
              </a:rPr>
              <a:t> </a:t>
            </a:r>
            <a:endParaRPr lang="en-US" dirty="0"/>
          </a:p>
        </p:txBody>
      </p:sp>
      <p:pic>
        <p:nvPicPr>
          <p:cNvPr id="4" name="Picture 3" descr="Shape, circle&#10;&#10;Description automatically generated">
            <a:extLst>
              <a:ext uri="{FF2B5EF4-FFF2-40B4-BE49-F238E27FC236}">
                <a16:creationId xmlns:a16="http://schemas.microsoft.com/office/drawing/2014/main" id="{D42AADB5-D516-481B-8620-76B0FE1135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062" y="1509649"/>
            <a:ext cx="3787648" cy="2130552"/>
          </a:xfrm>
          <a:prstGeom prst="rect">
            <a:avLst/>
          </a:prstGeom>
        </p:spPr>
      </p:pic>
    </p:spTree>
    <p:extLst>
      <p:ext uri="{BB962C8B-B14F-4D97-AF65-F5344CB8AC3E}">
        <p14:creationId xmlns:p14="http://schemas.microsoft.com/office/powerpoint/2010/main" val="19491259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solidFill>
                  <a:srgbClr val="C00000"/>
                </a:solidFill>
                <a:latin typeface="Arial Black"/>
                <a:cs typeface="Calibri"/>
              </a:rPr>
              <a:t>#ListenUp Post n°5 </a:t>
            </a:r>
            <a:endParaRPr lang="en-GB" sz="2800" b="1" dirty="0">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4" y="516000"/>
            <a:ext cx="4705601" cy="4539704"/>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dirty="0" err="1">
                <a:latin typeface="Georgia"/>
                <a:cs typeface="Calibri Light"/>
              </a:rPr>
              <a:t>Hörverlust</a:t>
            </a:r>
            <a:r>
              <a:rPr lang="en-US" sz="1100" dirty="0">
                <a:latin typeface="Georgia"/>
                <a:cs typeface="Calibri Light"/>
              </a:rPr>
              <a:t> und </a:t>
            </a:r>
            <a:r>
              <a:rPr lang="en-US" sz="1100" dirty="0" err="1">
                <a:latin typeface="Georgia"/>
                <a:cs typeface="Calibri Light"/>
              </a:rPr>
              <a:t>psychische</a:t>
            </a:r>
            <a:r>
              <a:rPr lang="en-US" sz="1100" dirty="0">
                <a:latin typeface="Georgia"/>
                <a:cs typeface="Calibri Light"/>
              </a:rPr>
              <a:t> </a:t>
            </a:r>
            <a:r>
              <a:rPr lang="en-US" sz="1100" dirty="0" err="1">
                <a:latin typeface="Georgia"/>
                <a:cs typeface="Calibri Light"/>
              </a:rPr>
              <a:t>Störungen</a:t>
            </a:r>
            <a:r>
              <a:rPr lang="en-US" sz="1100" dirty="0">
                <a:latin typeface="Georgia"/>
                <a:cs typeface="Calibri Light"/>
              </a:rPr>
              <a:t> </a:t>
            </a:r>
            <a:r>
              <a:rPr lang="en-US" sz="1100" dirty="0" err="1">
                <a:latin typeface="Georgia"/>
                <a:cs typeface="Calibri Light"/>
              </a:rPr>
              <a:t>kosten</a:t>
            </a:r>
            <a:r>
              <a:rPr lang="en-US" sz="1100" dirty="0">
                <a:latin typeface="Georgia"/>
                <a:cs typeface="Calibri Light"/>
              </a:rPr>
              <a:t> die </a:t>
            </a:r>
            <a:r>
              <a:rPr lang="en-US" sz="1100" dirty="0" err="1">
                <a:latin typeface="Georgia"/>
                <a:cs typeface="Calibri Light"/>
              </a:rPr>
              <a:t>europäische</a:t>
            </a:r>
            <a:r>
              <a:rPr lang="en-US" sz="1100" dirty="0">
                <a:latin typeface="Georgia"/>
                <a:cs typeface="Calibri Light"/>
              </a:rPr>
              <a:t> </a:t>
            </a:r>
            <a:r>
              <a:rPr lang="en-US" sz="1100" dirty="0" err="1">
                <a:latin typeface="Georgia"/>
                <a:cs typeface="Calibri Light"/>
              </a:rPr>
              <a:t>Wirtschaft</a:t>
            </a:r>
            <a:r>
              <a:rPr lang="en-US" sz="1100" dirty="0">
                <a:latin typeface="Georgia"/>
                <a:cs typeface="Calibri Light"/>
              </a:rPr>
              <a:t> </a:t>
            </a:r>
            <a:r>
              <a:rPr lang="en-US" sz="1100" dirty="0" err="1">
                <a:latin typeface="Georgia"/>
                <a:cs typeface="Calibri Light"/>
              </a:rPr>
              <a:t>enorme</a:t>
            </a:r>
            <a:r>
              <a:rPr lang="en-US" sz="1100" dirty="0">
                <a:latin typeface="Georgia"/>
                <a:cs typeface="Calibri Light"/>
              </a:rPr>
              <a:t> </a:t>
            </a:r>
            <a:r>
              <a:rPr lang="en-US" sz="1100" dirty="0" err="1">
                <a:latin typeface="Georgia"/>
                <a:cs typeface="Calibri Light"/>
              </a:rPr>
              <a:t>Summen</a:t>
            </a:r>
            <a:r>
              <a:rPr lang="en-US" sz="1100" dirty="0">
                <a:latin typeface="Georgia"/>
                <a:cs typeface="Calibri Light"/>
              </a:rPr>
              <a:t>. </a:t>
            </a:r>
            <a:r>
              <a:rPr lang="en-US" sz="1100" dirty="0" err="1">
                <a:latin typeface="Georgia"/>
                <a:cs typeface="Calibri Light"/>
              </a:rPr>
              <a:t>Hörscreenings</a:t>
            </a:r>
            <a:r>
              <a:rPr lang="en-US" sz="1100" dirty="0">
                <a:latin typeface="Georgia"/>
                <a:cs typeface="Calibri Light"/>
              </a:rPr>
              <a:t> </a:t>
            </a:r>
            <a:r>
              <a:rPr lang="en-US" sz="1100" dirty="0" err="1">
                <a:latin typeface="Georgia"/>
                <a:cs typeface="Calibri Light"/>
              </a:rPr>
              <a:t>könnten</a:t>
            </a:r>
            <a:r>
              <a:rPr lang="en-US" sz="1100" dirty="0">
                <a:latin typeface="Georgia"/>
                <a:cs typeface="Calibri Light"/>
              </a:rPr>
              <a:t> </a:t>
            </a:r>
            <a:r>
              <a:rPr lang="en-US" sz="1100" dirty="0" err="1">
                <a:latin typeface="Georgia"/>
                <a:cs typeface="Calibri Light"/>
              </a:rPr>
              <a:t>sowohl</a:t>
            </a:r>
            <a:r>
              <a:rPr lang="en-US" sz="1100" dirty="0">
                <a:latin typeface="Georgia"/>
                <a:cs typeface="Calibri Light"/>
              </a:rPr>
              <a:t> die </a:t>
            </a:r>
            <a:r>
              <a:rPr lang="en-US" sz="1100" dirty="0" err="1">
                <a:latin typeface="Georgia"/>
                <a:cs typeface="Calibri Light"/>
              </a:rPr>
              <a:t>Hör</a:t>
            </a:r>
            <a:r>
              <a:rPr lang="en-US" sz="1100" dirty="0">
                <a:latin typeface="Georgia"/>
                <a:cs typeface="Calibri Light"/>
              </a:rPr>
              <a:t>- </a:t>
            </a:r>
            <a:r>
              <a:rPr lang="en-US" sz="1100" dirty="0" err="1">
                <a:latin typeface="Georgia"/>
                <a:cs typeface="Calibri Light"/>
              </a:rPr>
              <a:t>als</a:t>
            </a:r>
            <a:r>
              <a:rPr lang="en-US" sz="1100" dirty="0">
                <a:latin typeface="Georgia"/>
                <a:cs typeface="Calibri Light"/>
              </a:rPr>
              <a:t> </a:t>
            </a:r>
            <a:r>
              <a:rPr lang="en-US" sz="1100" dirty="0" err="1">
                <a:latin typeface="Georgia"/>
                <a:cs typeface="Calibri Light"/>
              </a:rPr>
              <a:t>auch</a:t>
            </a:r>
            <a:r>
              <a:rPr lang="en-US" sz="1100" dirty="0">
                <a:latin typeface="Georgia"/>
                <a:cs typeface="Calibri Light"/>
              </a:rPr>
              <a:t> die </a:t>
            </a:r>
            <a:r>
              <a:rPr lang="en-US" sz="1100" dirty="0" err="1">
                <a:latin typeface="Georgia"/>
                <a:cs typeface="Calibri Light"/>
              </a:rPr>
              <a:t>psychische</a:t>
            </a:r>
            <a:r>
              <a:rPr lang="en-US" sz="1100" dirty="0">
                <a:latin typeface="Georgia"/>
                <a:cs typeface="Calibri Light"/>
              </a:rPr>
              <a:t> Gesundheit von </a:t>
            </a:r>
            <a:r>
              <a:rPr lang="en-US" sz="1100" dirty="0" err="1">
                <a:latin typeface="Georgia"/>
                <a:cs typeface="Calibri Light"/>
              </a:rPr>
              <a:t>Europas</a:t>
            </a:r>
            <a:r>
              <a:rPr lang="en-US" sz="1100" dirty="0">
                <a:latin typeface="Georgia"/>
                <a:cs typeface="Calibri Light"/>
              </a:rPr>
              <a:t> </a:t>
            </a:r>
            <a:r>
              <a:rPr lang="en-US" sz="1100" dirty="0" err="1">
                <a:latin typeface="Georgia"/>
                <a:cs typeface="Calibri Light"/>
              </a:rPr>
              <a:t>Bevölkerung</a:t>
            </a:r>
            <a:r>
              <a:rPr lang="en-US" sz="1100" dirty="0">
                <a:latin typeface="Georgia"/>
                <a:cs typeface="Calibri Light"/>
              </a:rPr>
              <a:t> </a:t>
            </a:r>
            <a:r>
              <a:rPr lang="en-US" sz="1100" dirty="0" err="1">
                <a:latin typeface="Georgia"/>
                <a:cs typeface="Calibri Light"/>
              </a:rPr>
              <a:t>verbessern</a:t>
            </a:r>
            <a:r>
              <a:rPr lang="en-US" sz="1100" dirty="0">
                <a:latin typeface="Georgia"/>
                <a:cs typeface="Calibri Light"/>
              </a:rPr>
              <a:t> und </a:t>
            </a:r>
            <a:r>
              <a:rPr lang="en-US" sz="1100" dirty="0" err="1">
                <a:latin typeface="Georgia"/>
                <a:cs typeface="Calibri Light"/>
              </a:rPr>
              <a:t>jährliche</a:t>
            </a:r>
            <a:r>
              <a:rPr lang="en-US" sz="1100" dirty="0">
                <a:latin typeface="Georgia"/>
                <a:cs typeface="Calibri Light"/>
              </a:rPr>
              <a:t> </a:t>
            </a:r>
            <a:r>
              <a:rPr lang="en-US" sz="1100" dirty="0" err="1">
                <a:latin typeface="Georgia"/>
                <a:cs typeface="Calibri Light"/>
              </a:rPr>
              <a:t>Einsparungen</a:t>
            </a:r>
            <a:r>
              <a:rPr lang="en-US" sz="1100" dirty="0">
                <a:latin typeface="Georgia"/>
                <a:cs typeface="Calibri Light"/>
              </a:rPr>
              <a:t> von 813 </a:t>
            </a:r>
            <a:r>
              <a:rPr lang="en-US" sz="1100" dirty="0" err="1">
                <a:latin typeface="Georgia"/>
                <a:cs typeface="Calibri Light"/>
              </a:rPr>
              <a:t>Milliarden</a:t>
            </a:r>
            <a:r>
              <a:rPr lang="en-US" sz="1100" dirty="0">
                <a:latin typeface="Georgia"/>
                <a:cs typeface="Calibri Light"/>
              </a:rPr>
              <a:t> Euro </a:t>
            </a:r>
            <a:r>
              <a:rPr lang="en-US" sz="1100" dirty="0" err="1">
                <a:latin typeface="Georgia"/>
                <a:cs typeface="Calibri Light"/>
              </a:rPr>
              <a:t>bringen</a:t>
            </a:r>
            <a:r>
              <a:rPr lang="en-US" sz="1100" dirty="0">
                <a:latin typeface="Georgia"/>
                <a:cs typeface="Calibri Light"/>
              </a:rPr>
              <a:t>.  #ListenUp</a:t>
            </a:r>
            <a:endParaRPr lang="en-US" sz="1100" dirty="0"/>
          </a:p>
          <a:p>
            <a:pPr>
              <a:spcBef>
                <a:spcPts val="600"/>
              </a:spcBef>
            </a:pPr>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kostet</a:t>
            </a:r>
            <a:r>
              <a:rPr lang="en-US" sz="1100" dirty="0">
                <a:latin typeface="Georgia"/>
                <a:cs typeface="Calibri Light"/>
              </a:rPr>
              <a:t> die EU und UK </a:t>
            </a:r>
            <a:r>
              <a:rPr lang="en-US" sz="1100" dirty="0" err="1">
                <a:latin typeface="Georgia"/>
                <a:cs typeface="Calibri Light"/>
              </a:rPr>
              <a:t>jährlich</a:t>
            </a:r>
            <a:r>
              <a:rPr lang="en-US" sz="1100" dirty="0">
                <a:latin typeface="Georgia"/>
                <a:cs typeface="Calibri Light"/>
              </a:rPr>
              <a:t> 213 </a:t>
            </a:r>
            <a:r>
              <a:rPr lang="en-US" sz="1100" dirty="0" err="1">
                <a:latin typeface="Georgia"/>
                <a:cs typeface="Calibri Light"/>
              </a:rPr>
              <a:t>Milliarden</a:t>
            </a:r>
            <a:r>
              <a:rPr lang="en-US" sz="1100" dirty="0">
                <a:latin typeface="Georgia"/>
                <a:cs typeface="Calibri Light"/>
              </a:rPr>
              <a:t> Euro. Das </a:t>
            </a:r>
            <a:r>
              <a:rPr lang="en-US" sz="1100" dirty="0" err="1">
                <a:latin typeface="Georgia"/>
                <a:cs typeface="Calibri Light"/>
              </a:rPr>
              <a:t>sind</a:t>
            </a:r>
            <a:r>
              <a:rPr lang="en-US" sz="1100" dirty="0">
                <a:latin typeface="Georgia"/>
                <a:cs typeface="Calibri Light"/>
              </a:rPr>
              <a:t> 17 </a:t>
            </a:r>
            <a:r>
              <a:rPr lang="en-US" sz="1100" dirty="0" err="1">
                <a:latin typeface="Georgia"/>
                <a:cs typeface="Calibri Light"/>
              </a:rPr>
              <a:t>Mrd</a:t>
            </a:r>
            <a:r>
              <a:rPr lang="en-US" sz="1100" dirty="0">
                <a:latin typeface="Georgia"/>
                <a:cs typeface="Calibri Light"/>
              </a:rPr>
              <a:t>. Euro </a:t>
            </a:r>
            <a:r>
              <a:rPr lang="en-US" sz="1100" dirty="0" err="1">
                <a:latin typeface="Georgia"/>
                <a:cs typeface="Calibri Light"/>
              </a:rPr>
              <a:t>mehr</a:t>
            </a:r>
            <a:r>
              <a:rPr lang="en-US" sz="1100" dirty="0">
                <a:latin typeface="Georgia"/>
                <a:cs typeface="Calibri Light"/>
              </a:rPr>
              <a:t> </a:t>
            </a:r>
            <a:r>
              <a:rPr lang="en-US" sz="1100" dirty="0" err="1">
                <a:latin typeface="Georgia"/>
                <a:cs typeface="Calibri Light"/>
              </a:rPr>
              <a:t>als</a:t>
            </a:r>
            <a:r>
              <a:rPr lang="en-US" sz="1100" dirty="0">
                <a:latin typeface="Georgia"/>
                <a:cs typeface="Calibri Light"/>
              </a:rPr>
              <a:t> das </a:t>
            </a:r>
            <a:r>
              <a:rPr lang="en-US" sz="1100" dirty="0" err="1">
                <a:latin typeface="Georgia"/>
                <a:cs typeface="Calibri Light"/>
              </a:rPr>
              <a:t>gesamte</a:t>
            </a:r>
            <a:r>
              <a:rPr lang="en-US" sz="1100" dirty="0">
                <a:latin typeface="Georgia"/>
                <a:cs typeface="Calibri Light"/>
              </a:rPr>
              <a:t> EU-Budget von 2020.</a:t>
            </a:r>
          </a:p>
          <a:p>
            <a:pPr marL="171450" indent="-171450" algn="just">
              <a:spcBef>
                <a:spcPts val="600"/>
              </a:spcBef>
              <a:buFont typeface="Arial" panose="020B0604020202020204" pitchFamily="34" charset="0"/>
              <a:buChar char="•"/>
            </a:pPr>
            <a:r>
              <a:rPr lang="en-US" sz="1100" dirty="0">
                <a:latin typeface="Georgia"/>
                <a:cs typeface="Calibri Light"/>
              </a:rPr>
              <a:t>Die </a:t>
            </a:r>
            <a:r>
              <a:rPr lang="en-US" sz="1100" dirty="0" err="1">
                <a:latin typeface="Georgia"/>
                <a:cs typeface="Calibri Light"/>
              </a:rPr>
              <a:t>Kosten</a:t>
            </a:r>
            <a:r>
              <a:rPr lang="en-US" sz="1100" dirty="0">
                <a:latin typeface="Georgia"/>
                <a:cs typeface="Calibri Light"/>
              </a:rPr>
              <a:t> von </a:t>
            </a:r>
            <a:r>
              <a:rPr lang="en-US" sz="1100" dirty="0" err="1">
                <a:latin typeface="Georgia"/>
                <a:cs typeface="Calibri Light"/>
              </a:rPr>
              <a:t>psychischen</a:t>
            </a:r>
            <a:r>
              <a:rPr lang="en-US" sz="1100" dirty="0">
                <a:latin typeface="Georgia"/>
                <a:cs typeface="Calibri Light"/>
              </a:rPr>
              <a:t> </a:t>
            </a:r>
            <a:r>
              <a:rPr lang="en-US" sz="1100" dirty="0" err="1">
                <a:latin typeface="Georgia"/>
                <a:cs typeface="Calibri Light"/>
              </a:rPr>
              <a:t>Erkrankungen</a:t>
            </a:r>
            <a:r>
              <a:rPr lang="en-US" sz="1100" dirty="0">
                <a:latin typeface="Georgia"/>
                <a:cs typeface="Calibri Light"/>
              </a:rPr>
              <a:t>, </a:t>
            </a:r>
            <a:r>
              <a:rPr lang="en-US" sz="1100" dirty="0" err="1">
                <a:latin typeface="Georgia"/>
                <a:cs typeface="Calibri Light"/>
              </a:rPr>
              <a:t>einer</a:t>
            </a:r>
            <a:r>
              <a:rPr lang="en-US" sz="1100" dirty="0">
                <a:latin typeface="Georgia"/>
                <a:cs typeface="Calibri Light"/>
              </a:rPr>
              <a:t> </a:t>
            </a:r>
            <a:r>
              <a:rPr lang="en-US" sz="1100" dirty="0" err="1">
                <a:latin typeface="Georgia"/>
                <a:cs typeface="Calibri Light"/>
              </a:rPr>
              <a:t>möglichen</a:t>
            </a:r>
            <a:r>
              <a:rPr lang="en-US" sz="1100" dirty="0">
                <a:latin typeface="Georgia"/>
                <a:cs typeface="Calibri Light"/>
              </a:rPr>
              <a:t> </a:t>
            </a:r>
            <a:r>
              <a:rPr lang="en-US" sz="1100" dirty="0" err="1">
                <a:latin typeface="Georgia"/>
                <a:cs typeface="Calibri Light"/>
              </a:rPr>
              <a:t>Komorbidität</a:t>
            </a:r>
            <a:r>
              <a:rPr lang="en-US" sz="1100" dirty="0">
                <a:latin typeface="Georgia"/>
                <a:cs typeface="Calibri Light"/>
              </a:rPr>
              <a:t> von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machen</a:t>
            </a:r>
            <a:r>
              <a:rPr lang="en-US" sz="1100" dirty="0">
                <a:latin typeface="Georgia"/>
                <a:cs typeface="Calibri Light"/>
              </a:rPr>
              <a:t> </a:t>
            </a:r>
            <a:r>
              <a:rPr lang="en-US" sz="1100" dirty="0" err="1">
                <a:latin typeface="Georgia"/>
                <a:cs typeface="Calibri Light"/>
              </a:rPr>
              <a:t>über</a:t>
            </a:r>
            <a:r>
              <a:rPr lang="en-US" sz="1100" dirty="0">
                <a:latin typeface="Georgia"/>
                <a:cs typeface="Calibri Light"/>
              </a:rPr>
              <a:t> 4% des </a:t>
            </a:r>
            <a:r>
              <a:rPr lang="en-US" sz="1100" dirty="0" err="1">
                <a:latin typeface="Georgia"/>
                <a:cs typeface="Calibri Light"/>
              </a:rPr>
              <a:t>gesamten</a:t>
            </a:r>
            <a:r>
              <a:rPr lang="en-US" sz="1100" dirty="0">
                <a:latin typeface="Georgia"/>
                <a:cs typeface="Calibri Light"/>
              </a:rPr>
              <a:t> EU-BIP </a:t>
            </a:r>
            <a:r>
              <a:rPr lang="en-US" sz="1100" dirty="0" err="1">
                <a:latin typeface="Georgia"/>
                <a:cs typeface="Calibri Light"/>
              </a:rPr>
              <a:t>aus</a:t>
            </a:r>
            <a:r>
              <a:rPr lang="en-US" sz="1100" dirty="0">
                <a:latin typeface="Georgia"/>
                <a:cs typeface="Calibri Light"/>
              </a:rPr>
              <a:t> – </a:t>
            </a:r>
            <a:r>
              <a:rPr lang="en-US" sz="1100" dirty="0" err="1">
                <a:latin typeface="Georgia"/>
                <a:cs typeface="Calibri Light"/>
              </a:rPr>
              <a:t>insgesamt</a:t>
            </a:r>
            <a:r>
              <a:rPr lang="en-US" sz="1100" dirty="0">
                <a:latin typeface="Georgia"/>
                <a:cs typeface="Calibri Light"/>
              </a:rPr>
              <a:t> </a:t>
            </a:r>
            <a:r>
              <a:rPr lang="en-US" sz="1100" dirty="0" err="1">
                <a:latin typeface="Georgia"/>
                <a:cs typeface="Calibri Light"/>
              </a:rPr>
              <a:t>über</a:t>
            </a:r>
            <a:r>
              <a:rPr lang="en-US" sz="1100" dirty="0">
                <a:latin typeface="Georgia"/>
                <a:cs typeface="Calibri Light"/>
              </a:rPr>
              <a:t> 600 </a:t>
            </a:r>
            <a:r>
              <a:rPr lang="en-US" sz="1100" dirty="0" err="1">
                <a:latin typeface="Georgia"/>
                <a:cs typeface="Calibri Light"/>
              </a:rPr>
              <a:t>Mrd</a:t>
            </a:r>
            <a:r>
              <a:rPr lang="en-US" sz="1100" dirty="0">
                <a:latin typeface="Georgia"/>
                <a:cs typeface="Calibri Light"/>
              </a:rPr>
              <a:t>. Euro </a:t>
            </a:r>
            <a:r>
              <a:rPr lang="en-US" sz="1100" dirty="0" err="1">
                <a:latin typeface="Georgia"/>
                <a:cs typeface="Calibri Light"/>
              </a:rPr>
              <a:t>für</a:t>
            </a:r>
            <a:r>
              <a:rPr lang="en-US" sz="1100" dirty="0">
                <a:latin typeface="Georgia"/>
                <a:cs typeface="Calibri Light"/>
              </a:rPr>
              <a:t> alle 27 EU-</a:t>
            </a:r>
            <a:r>
              <a:rPr lang="en-US" sz="1100" dirty="0" err="1">
                <a:latin typeface="Georgia"/>
                <a:cs typeface="Calibri Light"/>
              </a:rPr>
              <a:t>Staaten</a:t>
            </a:r>
            <a:r>
              <a:rPr lang="en-US" sz="1100" dirty="0">
                <a:latin typeface="Georgia"/>
                <a:cs typeface="Calibri Light"/>
              </a:rPr>
              <a:t> und das </a:t>
            </a:r>
            <a:r>
              <a:rPr lang="en-US" sz="1100" dirty="0" err="1">
                <a:latin typeface="Georgia"/>
                <a:cs typeface="Calibri Light"/>
              </a:rPr>
              <a:t>Vereinigte</a:t>
            </a:r>
            <a:r>
              <a:rPr lang="en-US" sz="1100" dirty="0">
                <a:latin typeface="Georgia"/>
                <a:cs typeface="Calibri Light"/>
              </a:rPr>
              <a:t> </a:t>
            </a:r>
            <a:r>
              <a:rPr lang="en-US" sz="1100" dirty="0" err="1">
                <a:latin typeface="Georgia"/>
                <a:cs typeface="Calibri Light"/>
              </a:rPr>
              <a:t>Königreich</a:t>
            </a:r>
            <a:r>
              <a:rPr lang="en-US" sz="1100" dirty="0">
                <a:latin typeface="Georgia"/>
                <a:cs typeface="Calibri Light"/>
              </a:rPr>
              <a:t>.</a:t>
            </a:r>
          </a:p>
          <a:p>
            <a:pPr marL="171450" indent="-171450" algn="just">
              <a:spcBef>
                <a:spcPts val="600"/>
              </a:spcBef>
              <a:buFont typeface="Arial" panose="020B0604020202020204" pitchFamily="34" charset="0"/>
              <a:buChar char="•"/>
            </a:pPr>
            <a:r>
              <a:rPr lang="en-US" sz="1100" dirty="0">
                <a:latin typeface="Georgia"/>
                <a:cs typeface="Calibri Light"/>
              </a:rPr>
              <a:t>190 </a:t>
            </a:r>
            <a:r>
              <a:rPr lang="en-US" sz="1100" dirty="0" err="1">
                <a:latin typeface="Georgia"/>
                <a:cs typeface="Calibri Light"/>
              </a:rPr>
              <a:t>Mrd</a:t>
            </a:r>
            <a:r>
              <a:rPr lang="en-US" sz="1100" dirty="0">
                <a:latin typeface="Georgia"/>
                <a:cs typeface="Calibri Light"/>
              </a:rPr>
              <a:t>. Euro </a:t>
            </a:r>
            <a:r>
              <a:rPr lang="en-US" sz="1100" dirty="0" err="1">
                <a:latin typeface="Georgia"/>
                <a:cs typeface="Calibri Light"/>
              </a:rPr>
              <a:t>sind</a:t>
            </a:r>
            <a:r>
              <a:rPr lang="en-US" sz="1100" dirty="0">
                <a:latin typeface="Georgia"/>
                <a:cs typeface="Calibri Light"/>
              </a:rPr>
              <a:t> </a:t>
            </a:r>
            <a:r>
              <a:rPr lang="en-US" sz="1100" dirty="0" err="1">
                <a:latin typeface="Georgia"/>
                <a:cs typeface="Calibri Light"/>
              </a:rPr>
              <a:t>direkte</a:t>
            </a:r>
            <a:r>
              <a:rPr lang="en-US" sz="1100" dirty="0">
                <a:latin typeface="Georgia"/>
                <a:cs typeface="Calibri Light"/>
              </a:rPr>
              <a:t> </a:t>
            </a:r>
            <a:r>
              <a:rPr lang="en-US" sz="1100" dirty="0" err="1">
                <a:latin typeface="Georgia"/>
                <a:cs typeface="Calibri Light"/>
              </a:rPr>
              <a:t>Ausgaben</a:t>
            </a:r>
            <a:r>
              <a:rPr lang="en-US" sz="1100" dirty="0">
                <a:latin typeface="Georgia"/>
                <a:cs typeface="Calibri Light"/>
              </a:rPr>
              <a:t> </a:t>
            </a:r>
            <a:r>
              <a:rPr lang="en-US" sz="1100" dirty="0" err="1">
                <a:latin typeface="Georgia"/>
                <a:cs typeface="Calibri Light"/>
              </a:rPr>
              <a:t>für</a:t>
            </a:r>
            <a:r>
              <a:rPr lang="en-US" sz="1100" dirty="0">
                <a:latin typeface="Georgia"/>
                <a:cs typeface="Calibri Light"/>
              </a:rPr>
              <a:t> das </a:t>
            </a:r>
            <a:r>
              <a:rPr lang="en-US" sz="1100" dirty="0" err="1">
                <a:latin typeface="Georgia"/>
                <a:cs typeface="Calibri Light"/>
              </a:rPr>
              <a:t>Gesundheitswesen</a:t>
            </a:r>
            <a:endParaRPr lang="en-US" sz="1100" dirty="0">
              <a:latin typeface="Georgia"/>
              <a:cs typeface="Calibri Light"/>
            </a:endParaRPr>
          </a:p>
          <a:p>
            <a:pPr marL="171450" indent="-171450" algn="just">
              <a:spcBef>
                <a:spcPts val="600"/>
              </a:spcBef>
              <a:buFont typeface="Arial" panose="020B0604020202020204" pitchFamily="34" charset="0"/>
              <a:buChar char="•"/>
            </a:pPr>
            <a:r>
              <a:rPr lang="en-US" sz="1100" dirty="0">
                <a:latin typeface="Georgia"/>
                <a:cs typeface="Calibri Light"/>
              </a:rPr>
              <a:t>170 </a:t>
            </a:r>
            <a:r>
              <a:rPr lang="en-US" sz="1100" dirty="0" err="1">
                <a:latin typeface="Georgia"/>
                <a:cs typeface="Calibri Light"/>
              </a:rPr>
              <a:t>Mrd</a:t>
            </a:r>
            <a:r>
              <a:rPr lang="en-US" sz="1100" dirty="0">
                <a:latin typeface="Georgia"/>
                <a:cs typeface="Calibri Light"/>
              </a:rPr>
              <a:t>. Euro </a:t>
            </a:r>
            <a:r>
              <a:rPr lang="en-US" sz="1100" dirty="0" err="1">
                <a:latin typeface="Georgia"/>
                <a:cs typeface="Calibri Light"/>
              </a:rPr>
              <a:t>sind</a:t>
            </a:r>
            <a:r>
              <a:rPr lang="en-US" sz="1100" dirty="0">
                <a:latin typeface="Georgia"/>
                <a:cs typeface="Calibri Light"/>
              </a:rPr>
              <a:t> </a:t>
            </a:r>
            <a:r>
              <a:rPr lang="en-US" sz="1100" dirty="0" err="1">
                <a:latin typeface="Georgia"/>
                <a:cs typeface="Calibri Light"/>
              </a:rPr>
              <a:t>direkte</a:t>
            </a:r>
            <a:r>
              <a:rPr lang="en-US" sz="1100" dirty="0">
                <a:latin typeface="Georgia"/>
                <a:cs typeface="Calibri Light"/>
              </a:rPr>
              <a:t> </a:t>
            </a:r>
            <a:r>
              <a:rPr lang="en-US" sz="1100" dirty="0" err="1">
                <a:latin typeface="Georgia"/>
                <a:cs typeface="Calibri Light"/>
              </a:rPr>
              <a:t>Ausgaben</a:t>
            </a:r>
            <a:r>
              <a:rPr lang="en-US" sz="1100" dirty="0">
                <a:latin typeface="Georgia"/>
                <a:cs typeface="Calibri Light"/>
              </a:rPr>
              <a:t> </a:t>
            </a:r>
            <a:r>
              <a:rPr lang="en-US" sz="1100" dirty="0" err="1">
                <a:latin typeface="Georgia"/>
                <a:cs typeface="Calibri Light"/>
              </a:rPr>
              <a:t>für</a:t>
            </a:r>
            <a:r>
              <a:rPr lang="en-US" sz="1100" dirty="0">
                <a:latin typeface="Georgia"/>
                <a:cs typeface="Calibri Light"/>
              </a:rPr>
              <a:t> </a:t>
            </a:r>
            <a:r>
              <a:rPr lang="en-US" sz="1100" dirty="0" err="1">
                <a:latin typeface="Georgia"/>
                <a:cs typeface="Calibri Light"/>
              </a:rPr>
              <a:t>Sozialversicherungsprogramme</a:t>
            </a:r>
            <a:endParaRPr lang="en-US" sz="1100" dirty="0">
              <a:latin typeface="Georgia"/>
              <a:cs typeface="Calibri Light"/>
            </a:endParaRPr>
          </a:p>
          <a:p>
            <a:pPr marL="171450" indent="-171450" algn="just">
              <a:spcBef>
                <a:spcPts val="600"/>
              </a:spcBef>
              <a:buFont typeface="Arial" panose="020B0604020202020204" pitchFamily="34" charset="0"/>
              <a:buChar char="•"/>
            </a:pPr>
            <a:r>
              <a:rPr lang="en-US" sz="1100" dirty="0">
                <a:latin typeface="Georgia"/>
                <a:cs typeface="Calibri Light"/>
              </a:rPr>
              <a:t>240 </a:t>
            </a:r>
            <a:r>
              <a:rPr lang="en-US" sz="1100" dirty="0" err="1">
                <a:latin typeface="Georgia"/>
                <a:cs typeface="Calibri Light"/>
              </a:rPr>
              <a:t>Mrd</a:t>
            </a:r>
            <a:r>
              <a:rPr lang="en-US" sz="1100" dirty="0">
                <a:latin typeface="Georgia"/>
                <a:cs typeface="Calibri Light"/>
              </a:rPr>
              <a:t> Euro </a:t>
            </a:r>
            <a:r>
              <a:rPr lang="en-US" sz="1100" dirty="0" err="1">
                <a:latin typeface="Georgia"/>
                <a:cs typeface="Calibri Light"/>
              </a:rPr>
              <a:t>betragen</a:t>
            </a:r>
            <a:r>
              <a:rPr lang="en-US" sz="1100" dirty="0">
                <a:latin typeface="Georgia"/>
                <a:cs typeface="Calibri Light"/>
              </a:rPr>
              <a:t> die </a:t>
            </a:r>
            <a:r>
              <a:rPr lang="en-US" sz="1100" dirty="0" err="1">
                <a:latin typeface="Georgia"/>
                <a:cs typeface="Calibri Light"/>
              </a:rPr>
              <a:t>Kosten</a:t>
            </a:r>
            <a:r>
              <a:rPr lang="en-US" sz="1100" dirty="0">
                <a:latin typeface="Georgia"/>
                <a:cs typeface="Calibri Light"/>
              </a:rPr>
              <a:t> </a:t>
            </a:r>
            <a:r>
              <a:rPr lang="en-US" sz="1100" dirty="0" err="1">
                <a:latin typeface="Georgia"/>
                <a:cs typeface="Calibri Light"/>
              </a:rPr>
              <a:t>für</a:t>
            </a:r>
            <a:r>
              <a:rPr lang="en-US" sz="1100" dirty="0">
                <a:latin typeface="Georgia"/>
                <a:cs typeface="Calibri Light"/>
              </a:rPr>
              <a:t> </a:t>
            </a:r>
            <a:r>
              <a:rPr lang="en-US" sz="1100" dirty="0" err="1">
                <a:latin typeface="Georgia"/>
                <a:cs typeface="Calibri Light"/>
              </a:rPr>
              <a:t>niedrigere</a:t>
            </a:r>
            <a:r>
              <a:rPr lang="en-US" sz="1100" dirty="0">
                <a:latin typeface="Georgia"/>
                <a:cs typeface="Calibri Light"/>
              </a:rPr>
              <a:t> </a:t>
            </a:r>
            <a:r>
              <a:rPr lang="en-US" sz="1100" dirty="0" err="1">
                <a:latin typeface="Georgia"/>
                <a:cs typeface="Calibri Light"/>
              </a:rPr>
              <a:t>Beschäftigungsraten</a:t>
            </a:r>
            <a:r>
              <a:rPr lang="en-US" sz="1100" dirty="0">
                <a:latin typeface="Georgia"/>
                <a:cs typeface="Calibri Light"/>
              </a:rPr>
              <a:t> und </a:t>
            </a:r>
            <a:r>
              <a:rPr lang="en-US" sz="1100" dirty="0" err="1">
                <a:latin typeface="Georgia"/>
                <a:cs typeface="Calibri Light"/>
              </a:rPr>
              <a:t>geringere</a:t>
            </a:r>
            <a:r>
              <a:rPr lang="en-US" sz="1100" dirty="0">
                <a:latin typeface="Georgia"/>
                <a:cs typeface="Calibri Light"/>
              </a:rPr>
              <a:t> </a:t>
            </a:r>
            <a:r>
              <a:rPr lang="en-US" sz="1100" dirty="0" err="1">
                <a:latin typeface="Georgia"/>
                <a:cs typeface="Calibri Light"/>
              </a:rPr>
              <a:t>Produktivität</a:t>
            </a:r>
            <a:endParaRPr lang="en-US" sz="1100" dirty="0">
              <a:latin typeface="Georgia"/>
              <a:cs typeface="Calibri Light"/>
            </a:endParaRP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a:rPr>
              <a:t>References </a:t>
            </a:r>
          </a:p>
          <a:p>
            <a:r>
              <a:rPr lang="en-US" sz="1000" dirty="0">
                <a:latin typeface="Georgia"/>
                <a:hlinkClick r:id="rId3"/>
              </a:rPr>
              <a:t>http://www.who.int/medicines/areas/priority_medicines/Ch6_21Hearing.pdf</a:t>
            </a:r>
            <a:r>
              <a:rPr lang="en-US" sz="1000" dirty="0">
                <a:latin typeface="Georgia"/>
              </a:rPr>
              <a:t> </a:t>
            </a:r>
            <a:endParaRPr lang="en-US" sz="1000" dirty="0">
              <a:latin typeface="Georgia" panose="02040502050405020303" pitchFamily="18" charset="0"/>
            </a:endParaRPr>
          </a:p>
          <a:p>
            <a:endParaRPr lang="en-US" sz="1000" dirty="0">
              <a:latin typeface="Georgia" panose="02040502050405020303" pitchFamily="18" charset="0"/>
            </a:endParaRPr>
          </a:p>
          <a:p>
            <a:endParaRPr lang="en-US" dirty="0"/>
          </a:p>
        </p:txBody>
      </p:sp>
      <p:pic>
        <p:nvPicPr>
          <p:cNvPr id="6" name="Picture 5" descr="Diagram&#10;&#10;Description automatically generated">
            <a:extLst>
              <a:ext uri="{FF2B5EF4-FFF2-40B4-BE49-F238E27FC236}">
                <a16:creationId xmlns:a16="http://schemas.microsoft.com/office/drawing/2014/main" id="{C772FADE-285A-486E-B3B6-E8FCE6EFDE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062" y="1509649"/>
            <a:ext cx="3787648" cy="2130552"/>
          </a:xfrm>
          <a:prstGeom prst="rect">
            <a:avLst/>
          </a:prstGeom>
        </p:spPr>
      </p:pic>
    </p:spTree>
    <p:extLst>
      <p:ext uri="{BB962C8B-B14F-4D97-AF65-F5344CB8AC3E}">
        <p14:creationId xmlns:p14="http://schemas.microsoft.com/office/powerpoint/2010/main" val="8278015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Light Theme">
  <a:themeElements>
    <a:clrScheme name="MED-EL Light Theme">
      <a:dk1>
        <a:srgbClr val="151515"/>
      </a:dk1>
      <a:lt1>
        <a:srgbClr val="FFFFFF"/>
      </a:lt1>
      <a:dk2>
        <a:srgbClr val="717171"/>
      </a:dk2>
      <a:lt2>
        <a:srgbClr val="D1D4D3"/>
      </a:lt2>
      <a:accent1>
        <a:srgbClr val="C60C30"/>
      </a:accent1>
      <a:accent2>
        <a:srgbClr val="6E273D"/>
      </a:accent2>
      <a:accent3>
        <a:srgbClr val="F7403A"/>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a:lstStyle/>
      <a:style>
        <a:lnRef idx="0">
          <a:scrgbClr r="0" g="0" b="0"/>
        </a:lnRef>
        <a:fillRef idx="0">
          <a:scrgbClr r="0" g="0" b="0"/>
        </a:fillRef>
        <a:effectRef idx="0">
          <a:scrgbClr r="0" g="0" b="0"/>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2C010CDB-CE1F-8D4E-A61B-47F2740EFCA6}"/>
    </a:ext>
  </a:extLst>
</a:theme>
</file>

<file path=ppt/theme/theme2.xml><?xml version="1.0" encoding="utf-8"?>
<a:theme xmlns:a="http://schemas.openxmlformats.org/drawingml/2006/main" name="Dark Theme">
  <a:themeElements>
    <a:clrScheme name="MED-EL Dark Theme">
      <a:dk1>
        <a:srgbClr val="000000"/>
      </a:dk1>
      <a:lt1>
        <a:srgbClr val="FFFFFF"/>
      </a:lt1>
      <a:dk2>
        <a:srgbClr val="717171"/>
      </a:dk2>
      <a:lt2>
        <a:srgbClr val="D1D4D3"/>
      </a:lt2>
      <a:accent1>
        <a:srgbClr val="F7403A"/>
      </a:accent1>
      <a:accent2>
        <a:srgbClr val="6E273D"/>
      </a:accent2>
      <a:accent3>
        <a:srgbClr val="C60C30"/>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AD711AE2-BB66-4747-B024-017874F327A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F911CC6236204CBA01488E7E000600" ma:contentTypeVersion="12" ma:contentTypeDescription="Create a new document." ma:contentTypeScope="" ma:versionID="3585d2d4e76dbdaeab5d1b038cf5713d">
  <xsd:schema xmlns:xsd="http://www.w3.org/2001/XMLSchema" xmlns:xs="http://www.w3.org/2001/XMLSchema" xmlns:p="http://schemas.microsoft.com/office/2006/metadata/properties" xmlns:ns2="b0557ff0-3ca8-4691-81e5-7f5a0fc3cdb4" xmlns:ns3="f49bbcaf-f108-4ba7-8af4-d912d10d26d7" targetNamespace="http://schemas.microsoft.com/office/2006/metadata/properties" ma:root="true" ma:fieldsID="48224caebd51ab11eb46d7200050bab0" ns2:_="" ns3:_="">
    <xsd:import namespace="b0557ff0-3ca8-4691-81e5-7f5a0fc3cdb4"/>
    <xsd:import namespace="f49bbcaf-f108-4ba7-8af4-d912d10d26d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557ff0-3ca8-4691-81e5-7f5a0fc3cd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49bbcaf-f108-4ba7-8af4-d912d10d26d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f49bbcaf-f108-4ba7-8af4-d912d10d26d7">
      <UserInfo>
        <DisplayName>Mira Hartmann (FleishmanHillard)</DisplayName>
        <AccountId>12</AccountId>
        <AccountType/>
      </UserInfo>
      <UserInfo>
        <DisplayName>Emma Cracknell (FleishmanHillard)</DisplayName>
        <AccountId>13</AccountId>
        <AccountType/>
      </UserInfo>
      <UserInfo>
        <DisplayName>Anais Ronchin (FleishmanHillard)</DisplayName>
        <AccountId>9</AccountId>
        <AccountType/>
      </UserInfo>
      <UserInfo>
        <DisplayName>Enrique Marcos Collado (FleishmanHillard)</DisplayName>
        <AccountId>14</AccountId>
        <AccountType/>
      </UserInfo>
    </SharedWithUsers>
  </documentManagement>
</p:properties>
</file>

<file path=customXml/itemProps1.xml><?xml version="1.0" encoding="utf-8"?>
<ds:datastoreItem xmlns:ds="http://schemas.openxmlformats.org/officeDocument/2006/customXml" ds:itemID="{B88F4166-AA0B-4B20-8479-8279967B42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557ff0-3ca8-4691-81e5-7f5a0fc3cdb4"/>
    <ds:schemaRef ds:uri="f49bbcaf-f108-4ba7-8af4-d912d10d26d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83492E2-15C1-46B7-BA6C-CB082FCB7209}">
  <ds:schemaRefs>
    <ds:schemaRef ds:uri="http://schemas.microsoft.com/sharepoint/v3/contenttype/forms"/>
  </ds:schemaRefs>
</ds:datastoreItem>
</file>

<file path=customXml/itemProps3.xml><?xml version="1.0" encoding="utf-8"?>
<ds:datastoreItem xmlns:ds="http://schemas.openxmlformats.org/officeDocument/2006/customXml" ds:itemID="{E7C5C572-13B8-40B6-97B5-5AA660FE7093}">
  <ds:schemaRefs>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 ds:uri="http://purl.org/dc/dcmitype/"/>
    <ds:schemaRef ds:uri="http://purl.org/dc/elements/1.1/"/>
    <ds:schemaRef ds:uri="b0557ff0-3ca8-4691-81e5-7f5a0fc3cdb4"/>
    <ds:schemaRef ds:uri="http://schemas.microsoft.com/office/infopath/2007/PartnerControls"/>
    <ds:schemaRef ds:uri="http://purl.org/dc/terms/"/>
    <ds:schemaRef ds:uri="f49bbcaf-f108-4ba7-8af4-d912d10d26d7"/>
  </ds:schemaRefs>
</ds:datastoreItem>
</file>

<file path=docProps/app.xml><?xml version="1.0" encoding="utf-8"?>
<Properties xmlns="http://schemas.openxmlformats.org/officeDocument/2006/extended-properties" xmlns:vt="http://schemas.openxmlformats.org/officeDocument/2006/docPropsVTypes">
  <Template>MED-EL_EN</Template>
  <TotalTime>4</TotalTime>
  <Words>1621</Words>
  <Application>Microsoft Office PowerPoint</Application>
  <PresentationFormat>Custom</PresentationFormat>
  <Paragraphs>112</Paragraphs>
  <Slides>10</Slides>
  <Notes>0</Notes>
  <HiddenSlides>0</HiddenSlides>
  <MMClips>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Light Theme</vt:lpstr>
      <vt:lpstr>Dark Theme</vt:lpstr>
      <vt:lpstr>PowerPoint Presentation</vt:lpstr>
      <vt:lpstr>PowerPoint Presentation</vt:lpstr>
      <vt:lpstr>#ListenUp Post Schedule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AND DELETE THIS SLIDE  CORPORATE GUIDELINES</dc:title>
  <dc:creator>Nicola Trussell</dc:creator>
  <cp:lastModifiedBy>Mira Hartmann (FleishmanHillard)</cp:lastModifiedBy>
  <cp:revision>49</cp:revision>
  <cp:lastPrinted>2019-03-20T18:14:53Z</cp:lastPrinted>
  <dcterms:created xsi:type="dcterms:W3CDTF">2021-01-21T16:18:58Z</dcterms:created>
  <dcterms:modified xsi:type="dcterms:W3CDTF">2022-02-09T08:04:13Z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2017-08-21T00:00:00Z</vt:filetime>
  </property>
  <property fmtid="{D5CDD505-2E9C-101B-9397-08002B2CF9AE}" pid="3" name="Creator">
    <vt:lpwstr>Adobe InDesign CC 2017 (Macintosh)</vt:lpwstr>
  </property>
  <property fmtid="{D5CDD505-2E9C-101B-9397-08002B2CF9AE}" pid="4" name="LastSaved">
    <vt:filetime>2017-08-21T00:00:00Z</vt:filetime>
  </property>
  <property fmtid="{D5CDD505-2E9C-101B-9397-08002B2CF9AE}" pid="5" name="ContentTypeId">
    <vt:lpwstr>0x01010018F911CC6236204CBA01488E7E000600</vt:lpwstr>
  </property>
  <property fmtid="{D5CDD505-2E9C-101B-9397-08002B2CF9AE}" pid="6" name="xd_Signature">
    <vt:bool>false</vt:bool>
  </property>
  <property fmtid="{D5CDD505-2E9C-101B-9397-08002B2CF9AE}" pid="7" name="xd_ProgID">
    <vt:lpwstr/>
  </property>
  <property fmtid="{D5CDD505-2E9C-101B-9397-08002B2CF9AE}" pid="8" name="SharedWithUsers">
    <vt:lpwstr>12;#Mira Hartmann (FleishmanHillard);#13;#Emma Cracknell (FleishmanHillard);#9;#Anais Ronchin (FleishmanHillard);#14;#Enrique Marcos Collado (FleishmanHillard)</vt:lpwstr>
  </property>
  <property fmtid="{D5CDD505-2E9C-101B-9397-08002B2CF9AE}" pid="9" name="TemplateUrl">
    <vt:lpwstr/>
  </property>
  <property fmtid="{D5CDD505-2E9C-101B-9397-08002B2CF9AE}" pid="10" name="ComplianceAssetId">
    <vt:lpwstr/>
  </property>
  <property fmtid="{D5CDD505-2E9C-101B-9397-08002B2CF9AE}" pid="11" name="_ExtendedDescription">
    <vt:lpwstr/>
  </property>
  <property fmtid="{D5CDD505-2E9C-101B-9397-08002B2CF9AE}" pid="12" name="TriggerFlowInfo">
    <vt:lpwstr/>
  </property>
</Properties>
</file>